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85174"/>
  </p:normalViewPr>
  <p:slideViewPr>
    <p:cSldViewPr snapToGrid="0" snapToObjects="1">
      <p:cViewPr varScale="1">
        <p:scale>
          <a:sx n="89" d="100"/>
          <a:sy n="89" d="100"/>
        </p:scale>
        <p:origin x="475"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406828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mreetaSurana/Applied-Data-Science-Capstone-Project-by-IBM/blob/main/%5B3%5D%20EDA.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mreetaSurana/Applied-Data-Science-Capstone-Project-by-IBM/blob/main/%5B5%5D%20ED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mreetaSurana/Applied-Data-Science-Capstone-Project-by-IBM/blob/main/%5B4%5D%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mreetaSurana/Applied-Data-Science-Capstone-Project-by-IBM/blob/main/%5B6%5D%20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mreetaSurana/Applied-Data-Science-Capstone-Project-by-IBM/blob/main/%5B7%5D%20spacex%20dash%20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mreetaSurana/Applied-Data-Science-Capstone-Project-by-IBM/blob/main/%5B8%5D%20Machine%20Learning%20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emf"/></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4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emf"/></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mreetaSurana/Applied-Data-Science-Capstone-Project-by-IBM/blob/main/%5B1%5D%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api.spacexdata.com/v4/launches" TargetMode="Externa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mreetaSurana/Applied-Data-Science-Capstone-Project-by-IBM/blob/main/%5B2%5D%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Amreeta Surana</a:t>
            </a:r>
          </a:p>
          <a:p>
            <a:r>
              <a:rPr lang="en-US" dirty="0">
                <a:solidFill>
                  <a:schemeClr val="bg2"/>
                </a:solidFill>
                <a:latin typeface="Abadi" panose="020B0604020104020204" pitchFamily="34" charset="0"/>
                <a:ea typeface="SF Pro" pitchFamily="2" charset="0"/>
                <a:cs typeface="SF Pro" pitchFamily="2" charset="0"/>
              </a:rPr>
              <a:t>July 24,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3194"/>
            <a:ext cx="6963522" cy="4713198"/>
          </a:xfrm>
          <a:prstGeom prst="rect">
            <a:avLst/>
          </a:prstGeom>
        </p:spPr>
        <p:txBody>
          <a:bodyPr/>
          <a:lstStyle/>
          <a:p>
            <a:pPr marL="0" indent="0">
              <a:buNone/>
            </a:pPr>
            <a:r>
              <a:rPr lang="en-IN" sz="1600" dirty="0">
                <a:latin typeface="Abadi" panose="020B0604020104020204" pitchFamily="34" charset="0"/>
              </a:rPr>
              <a:t>Dataset contains multiple SpaceX booster landing scenarios:</a:t>
            </a:r>
          </a:p>
          <a:p>
            <a:pPr marL="0" indent="0">
              <a:buNone/>
            </a:pPr>
            <a:r>
              <a:rPr lang="en-IN" sz="1600" dirty="0">
                <a:latin typeface="Abadi" panose="020B0604020104020204" pitchFamily="34" charset="0"/>
              </a:rPr>
              <a:t>Landing Types &amp; Success Indicators</a:t>
            </a:r>
          </a:p>
          <a:p>
            <a:pPr marL="0" indent="0">
              <a:buNone/>
            </a:pPr>
            <a:r>
              <a:rPr lang="en-IN" sz="1600" dirty="0">
                <a:latin typeface="Abadi" panose="020B0604020104020204" pitchFamily="34" charset="0"/>
              </a:rPr>
              <a:t>Ocean Landing: Targeted water recovery</a:t>
            </a:r>
          </a:p>
          <a:p>
            <a:pPr lvl="1"/>
            <a:r>
              <a:rPr lang="en-IN" sz="1600" dirty="0">
                <a:latin typeface="Abadi" panose="020B0604020104020204" pitchFamily="34" charset="0"/>
              </a:rPr>
              <a:t>True Ocean = Successful ocean landing</a:t>
            </a:r>
          </a:p>
          <a:p>
            <a:pPr lvl="1"/>
            <a:r>
              <a:rPr lang="en-IN" sz="1600" dirty="0">
                <a:latin typeface="Abadi" panose="020B0604020104020204" pitchFamily="34" charset="0"/>
              </a:rPr>
              <a:t>False Ocean = Failed ocean landing</a:t>
            </a:r>
          </a:p>
          <a:p>
            <a:pPr marL="0" indent="0">
              <a:buNone/>
            </a:pPr>
            <a:r>
              <a:rPr lang="en-IN" sz="1600" dirty="0">
                <a:latin typeface="Abadi" panose="020B0604020104020204" pitchFamily="34" charset="0"/>
              </a:rPr>
              <a:t>RTLS (Return to Launch Site): Ground pad recovery</a:t>
            </a:r>
          </a:p>
          <a:p>
            <a:pPr lvl="1"/>
            <a:r>
              <a:rPr lang="en-IN" sz="1600" dirty="0">
                <a:latin typeface="Abadi" panose="020B0604020104020204" pitchFamily="34" charset="0"/>
              </a:rPr>
              <a:t>True RTLS = Successful ground pad landing</a:t>
            </a:r>
          </a:p>
          <a:p>
            <a:pPr lvl="1"/>
            <a:r>
              <a:rPr lang="en-IN" sz="1600" dirty="0">
                <a:latin typeface="Abadi" panose="020B0604020104020204" pitchFamily="34" charset="0"/>
              </a:rPr>
              <a:t>False RTLS = Failed ground pad landing</a:t>
            </a:r>
          </a:p>
          <a:p>
            <a:pPr marL="0" indent="0">
              <a:buNone/>
            </a:pPr>
            <a:r>
              <a:rPr lang="en-IN" sz="1600" dirty="0">
                <a:latin typeface="Abadi" panose="020B0604020104020204" pitchFamily="34" charset="0"/>
              </a:rPr>
              <a:t>ASDS (Autonomous Spaceport Drone Ship): Sea platform recovery</a:t>
            </a:r>
          </a:p>
          <a:p>
            <a:pPr lvl="1"/>
            <a:r>
              <a:rPr lang="en-IN" sz="1600" dirty="0">
                <a:latin typeface="Abadi" panose="020B0604020104020204" pitchFamily="34" charset="0"/>
              </a:rPr>
              <a:t>True ASDS = Successful drone ship landing</a:t>
            </a:r>
          </a:p>
          <a:p>
            <a:pPr lvl="1"/>
            <a:r>
              <a:rPr lang="en-IN" sz="1600" dirty="0">
                <a:latin typeface="Abadi" panose="020B0604020104020204" pitchFamily="34" charset="0"/>
              </a:rPr>
              <a:t>False ASDS = Failed drone ship landing</a:t>
            </a:r>
          </a:p>
          <a:p>
            <a:pPr marL="0" indent="0">
              <a:buNone/>
            </a:pPr>
            <a:r>
              <a:rPr lang="en-IN" sz="1600" dirty="0">
                <a:latin typeface="Abadi" panose="020B0604020104020204" pitchFamily="34" charset="0"/>
              </a:rPr>
              <a:t>Binary classification system:</a:t>
            </a:r>
          </a:p>
          <a:p>
            <a:r>
              <a:rPr lang="en-IN" sz="1600" dirty="0">
                <a:latin typeface="Abadi" panose="020B0604020104020204" pitchFamily="34" charset="0"/>
              </a:rPr>
              <a:t>"1" = Successful landing (any type)</a:t>
            </a:r>
          </a:p>
          <a:p>
            <a:r>
              <a:rPr lang="en-IN" sz="1600" dirty="0">
                <a:latin typeface="Abadi" panose="020B0604020104020204" pitchFamily="34" charset="0"/>
              </a:rPr>
              <a:t>"0" = Unsuccessful landing (any type)</a:t>
            </a:r>
          </a:p>
          <a:p>
            <a:pPr marL="0" indent="0">
              <a:buNone/>
            </a:pPr>
            <a:r>
              <a:rPr lang="en-IN" sz="1600" i="1" dirty="0">
                <a:latin typeface="Abadi" panose="020B0604020104020204" pitchFamily="34" charset="0"/>
              </a:rPr>
              <a:t>This standardization enables machine learning model training for landing success prediction</a:t>
            </a:r>
          </a:p>
          <a:p>
            <a:pPr marL="0" indent="0">
              <a:buNone/>
            </a:pPr>
            <a:r>
              <a:rPr lang="en-IN" sz="1600" dirty="0">
                <a:latin typeface="Abadi" panose="020B0604020104020204" pitchFamily="34" charset="0"/>
                <a:hlinkClick r:id="rId3"/>
              </a:rPr>
              <a:t> </a:t>
            </a:r>
            <a:r>
              <a:rPr lang="en-IN" sz="1600" dirty="0" err="1">
                <a:latin typeface="Abadi" panose="020B0604020104020204" pitchFamily="34" charset="0"/>
                <a:hlinkClick r:id="rId3"/>
              </a:rPr>
              <a:t>Github</a:t>
            </a:r>
            <a:r>
              <a:rPr lang="en-IN" sz="1600" dirty="0">
                <a:latin typeface="Abadi" panose="020B0604020104020204" pitchFamily="34" charset="0"/>
                <a:hlinkClick r:id="rId3"/>
              </a:rPr>
              <a:t> Link</a:t>
            </a:r>
            <a:endParaRPr lang="en-IN" sz="1600" dirty="0">
              <a:latin typeface="Abadi" panose="020B0604020104020204" pitchFamily="34" charset="0"/>
            </a:endParaRPr>
          </a:p>
          <a:p>
            <a:endParaRPr lang="en-US" sz="1600" dirty="0">
              <a:latin typeface="Abadi" panose="020B0604020104020204" pitchFamily="34" charset="0"/>
            </a:endParaRPr>
          </a:p>
          <a:p>
            <a:endParaRPr lang="en-US" sz="1600" dirty="0">
              <a:latin typeface="Abadi" panose="020B0604020104020204" pitchFamily="34" charset="0"/>
            </a:endParaRPr>
          </a:p>
          <a:p>
            <a:endParaRPr lang="en-US" sz="16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9C51E67D-3DC8-CBF5-9744-6FC30959522E}"/>
              </a:ext>
            </a:extLst>
          </p:cNvPr>
          <p:cNvPicPr>
            <a:picLocks noChangeAspect="1"/>
          </p:cNvPicPr>
          <p:nvPr/>
        </p:nvPicPr>
        <p:blipFill>
          <a:blip r:embed="rId4"/>
          <a:stretch>
            <a:fillRect/>
          </a:stretch>
        </p:blipFill>
        <p:spPr>
          <a:xfrm>
            <a:off x="7733532" y="1539813"/>
            <a:ext cx="3948893" cy="435202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1671060"/>
            <a:ext cx="9745589" cy="4351338"/>
          </a:xfrm>
          <a:prstGeom prst="rect">
            <a:avLst/>
          </a:prstGeom>
        </p:spPr>
        <p:txBody>
          <a:bodyPr lIns="91440" tIns="45720" rIns="91440" bIns="45720" anchor="t"/>
          <a:lstStyle/>
          <a:p>
            <a:pPr>
              <a:lnSpc>
                <a:spcPct val="100000"/>
              </a:lnSpc>
              <a:spcBef>
                <a:spcPts val="1400"/>
              </a:spcBef>
            </a:pPr>
            <a:r>
              <a:rPr lang="en-US" sz="2000" dirty="0">
                <a:latin typeface="Abadi" panose="020B0604020104020204" pitchFamily="34" charset="0"/>
              </a:rPr>
              <a:t>The file presents an exploratory data analysis of SpaceX launch data using three main charts. A category plot was used to display the relationship between Flight Number and Payload Mass, with color indicating the outcome of each launch. This visualization helped illustrate how booster landing success rates changed with increasing flight numbers and with varying payload sizes. </a:t>
            </a:r>
          </a:p>
          <a:p>
            <a:pPr>
              <a:lnSpc>
                <a:spcPct val="100000"/>
              </a:lnSpc>
              <a:spcBef>
                <a:spcPts val="1400"/>
              </a:spcBef>
            </a:pPr>
            <a:r>
              <a:rPr lang="en-US" sz="2000" dirty="0">
                <a:latin typeface="Abadi" panose="020B0604020104020204" pitchFamily="34" charset="0"/>
              </a:rPr>
              <a:t>Next, a scatter plot of Flight Number versus Launch Site, also colored by outcome, was employed to compare the distribution and trends of successful and failed landings at different launch locations across time. </a:t>
            </a:r>
          </a:p>
          <a:p>
            <a:pPr>
              <a:lnSpc>
                <a:spcPct val="100000"/>
              </a:lnSpc>
              <a:spcBef>
                <a:spcPts val="1400"/>
              </a:spcBef>
            </a:pPr>
            <a:r>
              <a:rPr lang="en-US" sz="2000" dirty="0">
                <a:latin typeface="Abadi" panose="020B0604020104020204" pitchFamily="34" charset="0"/>
              </a:rPr>
              <a:t>Lastly, a line plot was created to show the trend in launch success rates by year, which provided an overarching view on how reliability has evolved annually. Together, these charts were selected to comprehensively explore how booster recovery outcomes are influenced by mission characteristics, launch site, and temporal progression within the SpaceX launch program.</a:t>
            </a:r>
          </a:p>
          <a:p>
            <a:pPr marL="0" indent="0" algn="ctr">
              <a:lnSpc>
                <a:spcPct val="100000"/>
              </a:lnSpc>
              <a:spcBef>
                <a:spcPts val="1400"/>
              </a:spcBef>
              <a:buNone/>
            </a:pPr>
            <a:r>
              <a:rPr lang="en-US" sz="2000" dirty="0" err="1">
                <a:latin typeface="Abadi" panose="020B0604020104020204" pitchFamily="34" charset="0"/>
                <a:hlinkClick r:id="rId3"/>
              </a:rPr>
              <a:t>Github</a:t>
            </a:r>
            <a:r>
              <a:rPr lang="en-US" sz="2000" dirty="0">
                <a:latin typeface="Abadi" panose="020B0604020104020204" pitchFamily="34" charset="0"/>
                <a:hlinkClick r:id="rId3"/>
              </a:rPr>
              <a:t> Link</a:t>
            </a: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7585" y="1440611"/>
            <a:ext cx="11000940" cy="3925020"/>
          </a:xfrm>
          <a:prstGeom prst="rect">
            <a:avLst/>
          </a:prstGeom>
        </p:spPr>
        <p:txBody>
          <a:bodyPr lIns="91440" tIns="45720" rIns="91440" bIns="45720" anchor="t"/>
          <a:lstStyle/>
          <a:p>
            <a:pPr marL="457200" lvl="1" indent="0">
              <a:buNone/>
            </a:pPr>
            <a:r>
              <a:rPr lang="en-US" sz="1700" dirty="0">
                <a:latin typeface="Abadi" panose="020B0604020104020204" pitchFamily="34" charset="0"/>
              </a:rPr>
              <a:t>Identified and displayed all distinct launch sites available in the dataset.</a:t>
            </a:r>
          </a:p>
          <a:p>
            <a:r>
              <a:rPr lang="en-US" sz="1500" dirty="0">
                <a:latin typeface="Abadi" panose="020B0604020104020204" pitchFamily="34" charset="0"/>
              </a:rPr>
              <a:t>Viewed launches with detailed fields</a:t>
            </a:r>
          </a:p>
          <a:p>
            <a:pPr lvl="1"/>
            <a:r>
              <a:rPr lang="en-US" sz="1500" dirty="0">
                <a:latin typeface="Abadi" panose="020B0604020104020204" pitchFamily="34" charset="0"/>
              </a:rPr>
              <a:t>Selected and displayed key columns (e.g., date, booster version, launch site, payload, mission outcome) for initial inspection of mission records.</a:t>
            </a:r>
          </a:p>
          <a:p>
            <a:r>
              <a:rPr lang="en-US" sz="1500" dirty="0">
                <a:latin typeface="Abadi" panose="020B0604020104020204" pitchFamily="34" charset="0"/>
              </a:rPr>
              <a:t>Calculated total payload mass delivered for NASA (CRS) missions</a:t>
            </a:r>
          </a:p>
          <a:p>
            <a:pPr lvl="1"/>
            <a:r>
              <a:rPr lang="en-US" sz="1500" dirty="0">
                <a:latin typeface="Abadi" panose="020B0604020104020204" pitchFamily="34" charset="0"/>
              </a:rPr>
              <a:t>Filtered launches for NASA Commercial Resupply Services (CRS) missions and summed total payload mass sent.</a:t>
            </a:r>
          </a:p>
          <a:p>
            <a:r>
              <a:rPr lang="en-US" sz="1500" dirty="0">
                <a:latin typeface="Abadi" panose="020B0604020104020204" pitchFamily="34" charset="0"/>
              </a:rPr>
              <a:t>Computed average payload mass by booster version</a:t>
            </a:r>
          </a:p>
          <a:p>
            <a:pPr lvl="1"/>
            <a:r>
              <a:rPr lang="en-US" sz="1500" dirty="0">
                <a:latin typeface="Abadi" panose="020B0604020104020204" pitchFamily="34" charset="0"/>
              </a:rPr>
              <a:t>Aggregated launches by booster version (e.g., F9 v1.1) and calculated the average payload mass for each.</a:t>
            </a:r>
          </a:p>
          <a:p>
            <a:r>
              <a:rPr lang="en-US" sz="1500" dirty="0">
                <a:latin typeface="Abadi" panose="020B0604020104020204" pitchFamily="34" charset="0"/>
              </a:rPr>
              <a:t>Found the date of first successful ground pad landing</a:t>
            </a:r>
          </a:p>
          <a:p>
            <a:pPr lvl="1"/>
            <a:r>
              <a:rPr lang="en-US" sz="1500" dirty="0">
                <a:latin typeface="Abadi" panose="020B0604020104020204" pitchFamily="34" charset="0"/>
              </a:rPr>
              <a:t>Queried for the earliest date with a landing outcome classified as successful on a ground pad.</a:t>
            </a:r>
          </a:p>
          <a:p>
            <a:r>
              <a:rPr lang="en-US" sz="1500" dirty="0">
                <a:latin typeface="Abadi" panose="020B0604020104020204" pitchFamily="34" charset="0"/>
              </a:rPr>
              <a:t>Analyzed successful and failed landings by booster version</a:t>
            </a:r>
          </a:p>
          <a:p>
            <a:pPr lvl="1"/>
            <a:r>
              <a:rPr lang="en-US" sz="1500" dirty="0">
                <a:latin typeface="Abadi" panose="020B0604020104020204" pitchFamily="34" charset="0"/>
              </a:rPr>
              <a:t>Grouped launches by booster version to count and compare the number of successful and unsuccessful landing outcomes.</a:t>
            </a:r>
          </a:p>
          <a:p>
            <a:r>
              <a:rPr lang="en-US" sz="1500" dirty="0">
                <a:latin typeface="Abadi" panose="020B0604020104020204" pitchFamily="34" charset="0"/>
              </a:rPr>
              <a:t>Retrieved launches by date, booster version, and launch site for 2015</a:t>
            </a:r>
          </a:p>
          <a:p>
            <a:pPr lvl="1"/>
            <a:r>
              <a:rPr lang="en-US" sz="1500" dirty="0">
                <a:latin typeface="Abadi" panose="020B0604020104020204" pitchFamily="34" charset="0"/>
              </a:rPr>
              <a:t>Listed selected details (date, booster, site) for launches carried out in the year 2015.</a:t>
            </a:r>
          </a:p>
          <a:p>
            <a:r>
              <a:rPr lang="en-US" sz="1500" dirty="0">
                <a:latin typeface="Abadi" panose="020B0604020104020204" pitchFamily="34" charset="0"/>
              </a:rPr>
              <a:t>Summarized landing outcome counts</a:t>
            </a:r>
          </a:p>
          <a:p>
            <a:pPr lvl="1"/>
            <a:r>
              <a:rPr lang="en-US" sz="1500" dirty="0">
                <a:latin typeface="Abadi" panose="020B0604020104020204" pitchFamily="34" charset="0"/>
              </a:rPr>
              <a:t>Counted and displayed the number of missions for each landing outcome type (e.g., no attempt, success, failure),    providing a breakdown of how often each scenario occurred.</a:t>
            </a:r>
          </a:p>
          <a:p>
            <a:pPr marL="457200" lvl="1" indent="0" algn="ctr">
              <a:buNone/>
            </a:pPr>
            <a:r>
              <a:rPr lang="en-US" sz="1500" dirty="0" err="1">
                <a:latin typeface="Abadi" panose="020B0604020104020204" pitchFamily="34" charset="0"/>
                <a:hlinkClick r:id="rId3"/>
              </a:rPr>
              <a:t>Github</a:t>
            </a:r>
            <a:r>
              <a:rPr lang="en-US" sz="1500" dirty="0">
                <a:latin typeface="Abadi" panose="020B0604020104020204" pitchFamily="34" charset="0"/>
                <a:hlinkClick r:id="rId3"/>
              </a:rPr>
              <a:t> Link</a:t>
            </a:r>
            <a:endParaRPr lang="en-US" sz="15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60986"/>
            <a:ext cx="10515600" cy="5397014"/>
          </a:xfrm>
          <a:prstGeom prst="rect">
            <a:avLst/>
          </a:prstGeom>
        </p:spPr>
        <p:txBody>
          <a:bodyPr>
            <a:normAutofit fontScale="77500" lnSpcReduction="20000"/>
          </a:bodyPr>
          <a:lstStyle/>
          <a:p>
            <a:pPr marL="0" indent="0">
              <a:buNone/>
            </a:pPr>
            <a:r>
              <a:rPr lang="en-US" b="1" dirty="0">
                <a:latin typeface="Abadi" panose="020B0604020104020204" pitchFamily="34" charset="0"/>
              </a:rPr>
              <a:t>Map Objects Created:</a:t>
            </a:r>
          </a:p>
          <a:p>
            <a:r>
              <a:rPr lang="en-US" dirty="0">
                <a:latin typeface="Abadi" panose="020B0604020104020204" pitchFamily="34" charset="0"/>
              </a:rPr>
              <a:t>Color-coded markers - Added individual markers at each SpaceX launch site using latitude/longitude coordinates with green markers for successful landings (class = 1) and red markers for failed landings (class = 0)1</a:t>
            </a:r>
          </a:p>
          <a:p>
            <a:r>
              <a:rPr lang="en-US" dirty="0">
                <a:latin typeface="Abadi" panose="020B0604020104020204" pitchFamily="34" charset="0"/>
              </a:rPr>
              <a:t>Launch site location markers - Created markers for four main SpaceX launch sites: CCAFS LC-40, CCAFS SLC-40, KSC LC-39A, and VAFB SLC-4E to serve as geographic reference points1</a:t>
            </a:r>
          </a:p>
          <a:p>
            <a:r>
              <a:rPr lang="en-US" dirty="0">
                <a:latin typeface="Abadi" panose="020B0604020104020204" pitchFamily="34" charset="0"/>
              </a:rPr>
              <a:t>Binary color system - Implemented green/red color scheme for immediate visual identification of landing success patterns across different launch locations1</a:t>
            </a:r>
          </a:p>
          <a:p>
            <a:pPr marL="0" indent="0">
              <a:buNone/>
            </a:pPr>
            <a:endParaRPr lang="en-US" dirty="0">
              <a:latin typeface="Abadi" panose="020B0604020104020204" pitchFamily="34" charset="0"/>
            </a:endParaRPr>
          </a:p>
          <a:p>
            <a:pPr marL="0" indent="0">
              <a:buNone/>
            </a:pPr>
            <a:r>
              <a:rPr lang="en-US" b="1" dirty="0">
                <a:latin typeface="Abadi" panose="020B0604020104020204" pitchFamily="34" charset="0"/>
              </a:rPr>
              <a:t>Purpose &amp; Analysis:</a:t>
            </a:r>
          </a:p>
          <a:p>
            <a:r>
              <a:rPr lang="en-US" dirty="0">
                <a:latin typeface="Abadi" panose="020B0604020104020204" pitchFamily="34" charset="0"/>
              </a:rPr>
              <a:t>The interactive geospatial visualization revealed location-based patterns in SpaceX booster landing success rates, enabling analysis of whether certain launch sites had higher success rates and identifying geographic factors influencing mission outcomes1. This approach allowed for quick visual identification of success clusters and failure patterns at specific launch facilities.</a:t>
            </a:r>
          </a:p>
          <a:p>
            <a:endParaRPr lang="en-US" dirty="0">
              <a:latin typeface="Abadi" panose="020B0604020104020204" pitchFamily="34" charset="0"/>
            </a:endParaRPr>
          </a:p>
          <a:p>
            <a:pPr marL="0" indent="0" algn="ctr">
              <a:buNone/>
            </a:pPr>
            <a:r>
              <a:rPr lang="en-US" dirty="0" err="1">
                <a:latin typeface="Abadi" panose="020B0604020104020204" pitchFamily="34" charset="0"/>
                <a:hlinkClick r:id="rId3"/>
              </a:rPr>
              <a:t>Github</a:t>
            </a:r>
            <a:r>
              <a:rPr lang="en-US" dirty="0">
                <a:latin typeface="Abadi" panose="020B0604020104020204" pitchFamily="34" charset="0"/>
                <a:hlinkClick r:id="rId3"/>
              </a:rPr>
              <a:t> Link</a:t>
            </a:r>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0515600" cy="4351338"/>
          </a:xfrm>
          <a:prstGeom prst="rect">
            <a:avLst/>
          </a:prstGeom>
        </p:spPr>
        <p:txBody>
          <a:bodyPr vert="horz" lIns="91440" tIns="45720" rIns="91440" bIns="45720" rtlCol="0" anchor="t">
            <a:noAutofit/>
          </a:bodyPr>
          <a:lstStyle/>
          <a:p>
            <a:pPr marL="0" indent="0">
              <a:buNone/>
            </a:pPr>
            <a:r>
              <a:rPr lang="en-IN" sz="1500" dirty="0">
                <a:latin typeface="Abadi" panose="020B0604020104020204" pitchFamily="34" charset="0"/>
              </a:rPr>
              <a:t>Plots/Graphs Added</a:t>
            </a:r>
          </a:p>
          <a:p>
            <a:r>
              <a:rPr lang="en-IN" sz="1500" dirty="0">
                <a:latin typeface="Abadi" panose="020B0604020104020204" pitchFamily="34" charset="0"/>
              </a:rPr>
              <a:t>Pie Chart - Shows total successful launches by site (all sites view) or success vs. failure breakdown (specific site view)1</a:t>
            </a:r>
          </a:p>
          <a:p>
            <a:r>
              <a:rPr lang="en-IN" sz="1500" dirty="0">
                <a:latin typeface="Abadi" panose="020B0604020104020204" pitchFamily="34" charset="0"/>
              </a:rPr>
              <a:t>Scatter Plot - Displays correlation between payload mass and launch success with color-coded booster versions and interactive sizing1</a:t>
            </a:r>
          </a:p>
          <a:p>
            <a:pPr marL="0" indent="0">
              <a:buNone/>
            </a:pPr>
            <a:r>
              <a:rPr lang="en-IN" sz="1500" dirty="0">
                <a:latin typeface="Abadi" panose="020B0604020104020204" pitchFamily="34" charset="0"/>
              </a:rPr>
              <a:t>Interactive Components</a:t>
            </a:r>
          </a:p>
          <a:p>
            <a:r>
              <a:rPr lang="en-IN" sz="1500" dirty="0">
                <a:latin typeface="Abadi" panose="020B0604020104020204" pitchFamily="34" charset="0"/>
              </a:rPr>
              <a:t>Launch Site Dropdown - Allows filtering between "All Sites" view or specific launch sites (CCAFS, KSC, VAFB)1</a:t>
            </a:r>
          </a:p>
          <a:p>
            <a:r>
              <a:rPr lang="en-IN" sz="1500" dirty="0">
                <a:latin typeface="Abadi" panose="020B0604020104020204" pitchFamily="34" charset="0"/>
              </a:rPr>
              <a:t>Payload Range Slider - Enables filtering data by payload mass range (0-10,000 kg) with 1,000 kg increments1</a:t>
            </a:r>
          </a:p>
          <a:p>
            <a:pPr marL="0" indent="0">
              <a:buNone/>
            </a:pPr>
            <a:r>
              <a:rPr lang="en-IN" sz="1500" dirty="0">
                <a:latin typeface="Abadi" panose="020B0604020104020204" pitchFamily="34" charset="0"/>
              </a:rPr>
              <a:t>Purpose &amp; Rationale</a:t>
            </a:r>
          </a:p>
          <a:p>
            <a:r>
              <a:rPr lang="en-IN" sz="1500" dirty="0">
                <a:latin typeface="Abadi" panose="020B0604020104020204" pitchFamily="34" charset="0"/>
              </a:rPr>
              <a:t>Pie Chart Purpose - Provides quick visual comparison of success rates across launch sites and identifies which sites perform better for mission planning1</a:t>
            </a:r>
          </a:p>
          <a:p>
            <a:r>
              <a:rPr lang="en-IN" sz="1500" dirty="0">
                <a:latin typeface="Abadi" panose="020B0604020104020204" pitchFamily="34" charset="0"/>
              </a:rPr>
              <a:t>Scatter Plot Purpose - Reveals payload-success relationships to determine optimal payload ranges and identifies booster version performance patterns1</a:t>
            </a:r>
          </a:p>
          <a:p>
            <a:r>
              <a:rPr lang="en-IN" sz="1500" dirty="0">
                <a:latin typeface="Abadi" panose="020B0604020104020204" pitchFamily="34" charset="0"/>
              </a:rPr>
              <a:t>Dropdown Interaction - Enables site-specific analysis for targeted performance evaluation and comparison studies1</a:t>
            </a:r>
          </a:p>
          <a:p>
            <a:r>
              <a:rPr lang="en-IN" sz="1500" dirty="0">
                <a:latin typeface="Abadi" panose="020B0604020104020204" pitchFamily="34" charset="0"/>
              </a:rPr>
              <a:t>Slider Interaction - Allows payload-based filtering to </a:t>
            </a:r>
            <a:r>
              <a:rPr lang="en-IN" sz="1500" dirty="0" err="1">
                <a:latin typeface="Abadi" panose="020B0604020104020204" pitchFamily="34" charset="0"/>
              </a:rPr>
              <a:t>analyze</a:t>
            </a:r>
            <a:r>
              <a:rPr lang="en-IN" sz="1500" dirty="0">
                <a:latin typeface="Abadi" panose="020B0604020104020204" pitchFamily="34" charset="0"/>
              </a:rPr>
              <a:t> success rates within specific weight categories for mission optimization1</a:t>
            </a:r>
          </a:p>
          <a:p>
            <a:pPr marL="0" indent="0">
              <a:buNone/>
            </a:pPr>
            <a:r>
              <a:rPr lang="en-IN" sz="1500" i="1" dirty="0">
                <a:latin typeface="Abadi" panose="020B0604020104020204" pitchFamily="34" charset="0"/>
              </a:rPr>
              <a:t>These interactive visualizations enable comprehensive analysis of SpaceX launch performance across multiple dimensions simultaneously</a:t>
            </a:r>
          </a:p>
          <a:p>
            <a:pPr marL="0" indent="0" algn="ctr">
              <a:buNone/>
            </a:pPr>
            <a:r>
              <a:rPr lang="en-IN" sz="1500" dirty="0" err="1">
                <a:latin typeface="Abadi" panose="020B0604020104020204" pitchFamily="34" charset="0"/>
                <a:hlinkClick r:id="rId3"/>
              </a:rPr>
              <a:t>Github</a:t>
            </a:r>
            <a:r>
              <a:rPr lang="en-IN" sz="1500" dirty="0">
                <a:latin typeface="Abadi" panose="020B0604020104020204" pitchFamily="34" charset="0"/>
                <a:hlinkClick r:id="rId3"/>
              </a:rPr>
              <a:t> Link</a:t>
            </a:r>
            <a:endParaRPr lang="en-IN" sz="1500" dirty="0">
              <a:latin typeface="Abadi" panose="020B0604020104020204" pitchFamily="34" charset="0"/>
            </a:endParaRPr>
          </a:p>
          <a:p>
            <a:endParaRPr lang="en-US" sz="15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Picture 7">
            <a:extLst>
              <a:ext uri="{FF2B5EF4-FFF2-40B4-BE49-F238E27FC236}">
                <a16:creationId xmlns:a16="http://schemas.microsoft.com/office/drawing/2014/main" id="{71CBDB3E-123E-F311-415F-58E51ACFC54C}"/>
              </a:ext>
            </a:extLst>
          </p:cNvPr>
          <p:cNvPicPr>
            <a:picLocks noChangeAspect="1"/>
          </p:cNvPicPr>
          <p:nvPr/>
        </p:nvPicPr>
        <p:blipFill>
          <a:blip r:embed="rId3"/>
          <a:stretch>
            <a:fillRect/>
          </a:stretch>
        </p:blipFill>
        <p:spPr>
          <a:xfrm>
            <a:off x="6097438" y="1554144"/>
            <a:ext cx="5723658" cy="2511711"/>
          </a:xfrm>
          <a:prstGeom prst="rect">
            <a:avLst/>
          </a:prstGeom>
        </p:spPr>
      </p:pic>
      <p:sp>
        <p:nvSpPr>
          <p:cNvPr id="9" name="Rectangle 1">
            <a:extLst>
              <a:ext uri="{FF2B5EF4-FFF2-40B4-BE49-F238E27FC236}">
                <a16:creationId xmlns:a16="http://schemas.microsoft.com/office/drawing/2014/main" id="{3724DAC6-0D53-9BAB-C571-F06C76FF47B6}"/>
              </a:ext>
            </a:extLst>
          </p:cNvPr>
          <p:cNvSpPr>
            <a:spLocks noChangeArrowheads="1"/>
          </p:cNvSpPr>
          <p:nvPr/>
        </p:nvSpPr>
        <p:spPr bwMode="auto">
          <a:xfrm>
            <a:off x="490270" y="1410037"/>
            <a:ext cx="5607168" cy="521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9025" rIns="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tx1"/>
                </a:solidFill>
                <a:effectLst/>
                <a:latin typeface="Abadi" panose="020B0604020104020204" pitchFamily="34" charset="0"/>
              </a:rPr>
              <a:t>Key Steps Taken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badi" panose="020B0604020104020204" pitchFamily="34" charset="0"/>
              </a:rPr>
              <a:t>Data Preparation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badi" panose="020B0604020104020204" pitchFamily="34" charset="0"/>
              </a:rPr>
              <a:t>Selected features and target label (Class)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badi" panose="020B0604020104020204" pitchFamily="34" charset="0"/>
              </a:rPr>
              <a:t>Applied standardization to feature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badi" panose="020B0604020104020204" pitchFamily="34" charset="0"/>
              </a:rPr>
              <a:t>Train-Test Split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badi" panose="020B0604020104020204" pitchFamily="34" charset="0"/>
              </a:rPr>
              <a:t>Split dataset into training and test sets (80/20)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badi" panose="020B0604020104020204" pitchFamily="34" charset="0"/>
              </a:rPr>
              <a:t>Model Selection &amp; Tuning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badi" panose="020B0604020104020204" pitchFamily="34" charset="0"/>
              </a:rPr>
              <a:t>Built four classifiers: Logistic Regression, SVM, Decision Tree, KNN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badi" panose="020B0604020104020204" pitchFamily="34" charset="0"/>
              </a:rPr>
              <a:t>Used </a:t>
            </a:r>
            <a:r>
              <a:rPr kumimoji="0" lang="en-US" altLang="en-US" sz="1700" b="0" i="0" u="none" strike="noStrike" cap="none" normalizeH="0" baseline="0" dirty="0" err="1">
                <a:ln>
                  <a:noFill/>
                </a:ln>
                <a:solidFill>
                  <a:schemeClr val="tx1"/>
                </a:solidFill>
                <a:effectLst/>
                <a:latin typeface="Abadi" panose="020B0604020104020204" pitchFamily="34" charset="0"/>
              </a:rPr>
              <a:t>GridSearchCV</a:t>
            </a:r>
            <a:r>
              <a:rPr kumimoji="0" lang="en-US" altLang="en-US" sz="1700" b="0" i="0" u="none" strike="noStrike" cap="none" normalizeH="0" baseline="0" dirty="0">
                <a:ln>
                  <a:noFill/>
                </a:ln>
                <a:solidFill>
                  <a:schemeClr val="tx1"/>
                </a:solidFill>
                <a:effectLst/>
                <a:latin typeface="Abadi" panose="020B0604020104020204" pitchFamily="34" charset="0"/>
              </a:rPr>
              <a:t> for hyperparameter optimization (10-fold cross-validation per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badi" panose="020B0604020104020204" pitchFamily="34" charset="0"/>
              </a:rPr>
              <a:t>Model Evaluation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badi" panose="020B0604020104020204" pitchFamily="34" charset="0"/>
              </a:rPr>
              <a:t>Evaluated best-found models by test accuracy and confusion matrix on hold-out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badi" panose="020B0604020104020204" pitchFamily="34" charset="0"/>
              </a:rPr>
              <a:t>Model Comparison &amp; Selection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badi" panose="020B0604020104020204" pitchFamily="34" charset="0"/>
              </a:rPr>
              <a:t>Compared models using validation and test set accuracy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badi" panose="020B0604020104020204" pitchFamily="34" charset="0"/>
              </a:rPr>
              <a:t>Selected best-performing model: Decision Tree (highest validation score)</a:t>
            </a:r>
          </a:p>
        </p:txBody>
      </p:sp>
      <p:sp>
        <p:nvSpPr>
          <p:cNvPr id="11" name="TextBox 10">
            <a:extLst>
              <a:ext uri="{FF2B5EF4-FFF2-40B4-BE49-F238E27FC236}">
                <a16:creationId xmlns:a16="http://schemas.microsoft.com/office/drawing/2014/main" id="{68732B0C-129E-81D3-CFBF-0B1E07C91FB3}"/>
              </a:ext>
            </a:extLst>
          </p:cNvPr>
          <p:cNvSpPr txBox="1"/>
          <p:nvPr/>
        </p:nvSpPr>
        <p:spPr>
          <a:xfrm>
            <a:off x="6097438" y="4312679"/>
            <a:ext cx="5604292" cy="2308324"/>
          </a:xfrm>
          <a:prstGeom prst="rect">
            <a:avLst/>
          </a:prstGeom>
          <a:noFill/>
        </p:spPr>
        <p:txBody>
          <a:bodyPr wrap="square">
            <a:spAutoFit/>
          </a:bodyPr>
          <a:lstStyle/>
          <a:p>
            <a:r>
              <a:rPr lang="en-US" b="0" i="0" dirty="0">
                <a:effectLst/>
                <a:latin typeface="Abadi" panose="020B0604020104020204" pitchFamily="34" charset="0"/>
              </a:rPr>
              <a:t>Outcome:</a:t>
            </a:r>
            <a:br>
              <a:rPr lang="en-US" dirty="0">
                <a:latin typeface="Abadi" panose="020B0604020104020204" pitchFamily="34" charset="0"/>
              </a:rPr>
            </a:br>
            <a:r>
              <a:rPr lang="en-US" b="0" i="0" dirty="0">
                <a:effectLst/>
                <a:latin typeface="Abadi" panose="020B0604020104020204" pitchFamily="34" charset="0"/>
              </a:rPr>
              <a:t>Successfully developed and compared four ML classifiers. After comprehensive tuning and evaluation, the Decision Tree showed the highest performance and was chosen as the best model for booster landing prediction1.</a:t>
            </a:r>
          </a:p>
          <a:p>
            <a:endParaRPr lang="en-US" dirty="0">
              <a:latin typeface="Abadi" panose="020B0604020104020204" pitchFamily="34" charset="0"/>
            </a:endParaRPr>
          </a:p>
          <a:p>
            <a:pPr algn="ctr"/>
            <a:r>
              <a:rPr lang="en-IN" dirty="0" err="1">
                <a:latin typeface="Abadi" panose="020B0604020104020204" pitchFamily="34" charset="0"/>
                <a:hlinkClick r:id="rId4"/>
              </a:rPr>
              <a:t>Github</a:t>
            </a:r>
            <a:r>
              <a:rPr lang="en-IN" dirty="0">
                <a:latin typeface="Abadi" panose="020B0604020104020204" pitchFamily="34" charset="0"/>
                <a:hlinkClick r:id="rId4"/>
              </a:rPr>
              <a:t> Link</a:t>
            </a:r>
            <a:endParaRPr lang="en-IN" dirty="0">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55197" y="1402071"/>
            <a:ext cx="10304203" cy="42182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solidFill>
                  <a:schemeClr val="tx1"/>
                </a:solidFill>
                <a:latin typeface="Abadi" panose="020B0604020104020204" pitchFamily="34" charset="0"/>
              </a:rPr>
              <a:t>Key Findings</a:t>
            </a:r>
          </a:p>
          <a:p>
            <a:r>
              <a:rPr lang="en-US" sz="1800" dirty="0">
                <a:solidFill>
                  <a:schemeClr val="tx1"/>
                </a:solidFill>
                <a:latin typeface="Abadi" panose="020B0604020104020204" pitchFamily="34" charset="0"/>
              </a:rPr>
              <a:t>Success Rate Improvement: Significant increase in landing success over time with newer booster versions</a:t>
            </a:r>
          </a:p>
          <a:p>
            <a:r>
              <a:rPr lang="en-US" sz="1800" dirty="0">
                <a:solidFill>
                  <a:schemeClr val="tx1"/>
                </a:solidFill>
                <a:latin typeface="Abadi" panose="020B0604020104020204" pitchFamily="34" charset="0"/>
              </a:rPr>
              <a:t>Payload Impact: Heavier payloads correlate with lower landing success rates</a:t>
            </a:r>
          </a:p>
          <a:p>
            <a:r>
              <a:rPr lang="en-US" sz="1800" dirty="0">
                <a:solidFill>
                  <a:schemeClr val="tx1"/>
                </a:solidFill>
                <a:latin typeface="Abadi" panose="020B0604020104020204" pitchFamily="34" charset="0"/>
              </a:rPr>
              <a:t>Site Performance: Launch sites show varying success rates based on mission types</a:t>
            </a:r>
          </a:p>
          <a:p>
            <a:r>
              <a:rPr lang="en-US" sz="1800" dirty="0">
                <a:solidFill>
                  <a:schemeClr val="tx1"/>
                </a:solidFill>
                <a:latin typeface="Abadi" panose="020B0604020104020204" pitchFamily="34" charset="0"/>
              </a:rPr>
              <a:t>Best Model: Decision Tree classifier achieved highest accuracy for landing prediction</a:t>
            </a:r>
          </a:p>
          <a:p>
            <a:pPr marL="0" indent="0">
              <a:buNone/>
            </a:pPr>
            <a:r>
              <a:rPr lang="en-US" sz="1800" dirty="0">
                <a:solidFill>
                  <a:schemeClr val="tx1"/>
                </a:solidFill>
                <a:latin typeface="Abadi" panose="020B0604020104020204" pitchFamily="34" charset="0"/>
              </a:rPr>
              <a:t>Business Impact: Cost Savings-</a:t>
            </a:r>
          </a:p>
          <a:p>
            <a:r>
              <a:rPr lang="en-US" sz="1800" dirty="0">
                <a:solidFill>
                  <a:schemeClr val="tx1"/>
                </a:solidFill>
                <a:latin typeface="Abadi" panose="020B0604020104020204" pitchFamily="34" charset="0"/>
              </a:rPr>
              <a:t>$50-60M saved per successful booster recovery</a:t>
            </a:r>
          </a:p>
          <a:p>
            <a:r>
              <a:rPr lang="en-US" sz="1800" dirty="0">
                <a:solidFill>
                  <a:schemeClr val="tx1"/>
                </a:solidFill>
                <a:latin typeface="Abadi" panose="020B0604020104020204" pitchFamily="34" charset="0"/>
              </a:rPr>
              <a:t>Data-driven payload optimization and launch site selection</a:t>
            </a:r>
          </a:p>
          <a:p>
            <a:pPr marL="0" indent="0">
              <a:buNone/>
            </a:pPr>
            <a:endParaRPr lang="en-US" sz="1800" dirty="0">
              <a:solidFill>
                <a:schemeClr val="tx1"/>
              </a:solidFill>
              <a:latin typeface="Abadi" panose="020B0604020104020204" pitchFamily="34" charset="0"/>
            </a:endParaRPr>
          </a:p>
          <a:p>
            <a:pPr marL="0" indent="0">
              <a:buNone/>
            </a:pPr>
            <a:r>
              <a:rPr lang="en-US" sz="1800" dirty="0">
                <a:solidFill>
                  <a:schemeClr val="tx1"/>
                </a:solidFill>
                <a:latin typeface="Abadi" panose="020B0604020104020204" pitchFamily="34" charset="0"/>
              </a:rPr>
              <a:t>Conclusion</a:t>
            </a:r>
          </a:p>
          <a:p>
            <a:r>
              <a:rPr lang="en-US" sz="1800" dirty="0">
                <a:solidFill>
                  <a:schemeClr val="tx1"/>
                </a:solidFill>
                <a:latin typeface="Abadi" panose="020B0604020104020204" pitchFamily="34" charset="0"/>
              </a:rPr>
              <a:t>Successfully developed ML pipeline predicting Falcon 9 landing outcomes with high accuracy. Decision Tree model provides interpretable predictions for mission planning and cost optimization, delivering complete end-to-end solution from data extraction to deployment-ready model.</a:t>
            </a:r>
          </a:p>
          <a:p>
            <a:pPr marL="0" indent="0">
              <a:buNone/>
            </a:pPr>
            <a:endParaRPr lang="en-US" sz="1800" dirty="0">
              <a:solidFill>
                <a:schemeClr val="tx1"/>
              </a:solidFill>
              <a:latin typeface="Abadi" panose="020B0604020104020204" pitchFamily="34" charset="0"/>
            </a:endParaRPr>
          </a:p>
          <a:p>
            <a:pPr lvl="1"/>
            <a:endParaRPr lang="en-US" sz="1800" dirty="0">
              <a:solidFill>
                <a:schemeClr val="tx1"/>
              </a:solidFill>
              <a:latin typeface="Abadi" panose="020B0604020104020204" pitchFamily="34" charset="0"/>
            </a:endParaRPr>
          </a:p>
          <a:p>
            <a:pPr marL="457200" lvl="1" indent="0">
              <a:buNone/>
            </a:pPr>
            <a:endParaRPr lang="en-US" sz="1800" dirty="0">
              <a:solidFill>
                <a:schemeClr val="tx1"/>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7A721096-079D-89B9-69DD-E72B9CD4E559}"/>
              </a:ext>
            </a:extLst>
          </p:cNvPr>
          <p:cNvSpPr txBox="1"/>
          <p:nvPr/>
        </p:nvSpPr>
        <p:spPr>
          <a:xfrm>
            <a:off x="6782519" y="3737712"/>
            <a:ext cx="5409481" cy="1477328"/>
          </a:xfrm>
          <a:prstGeom prst="rect">
            <a:avLst/>
          </a:prstGeom>
          <a:noFill/>
        </p:spPr>
        <p:txBody>
          <a:bodyPr wrap="square">
            <a:spAutoFit/>
          </a:bodyPr>
          <a:lstStyle/>
          <a:p>
            <a:pPr marL="0" indent="0">
              <a:buNone/>
            </a:pPr>
            <a:r>
              <a:rPr lang="en-US" sz="1800" dirty="0">
                <a:solidFill>
                  <a:schemeClr val="tx1"/>
                </a:solidFill>
                <a:latin typeface="Abadi" panose="020B0604020104020204" pitchFamily="34" charset="0"/>
              </a:rPr>
              <a:t>Dashboard Features-</a:t>
            </a:r>
          </a:p>
          <a:p>
            <a:pPr marL="285750" indent="-285750">
              <a:buFont typeface="Arial" panose="020B0604020202020204" pitchFamily="34" charset="0"/>
              <a:buChar char="•"/>
            </a:pPr>
            <a:r>
              <a:rPr lang="en-US" sz="1800" dirty="0">
                <a:solidFill>
                  <a:schemeClr val="tx1"/>
                </a:solidFill>
                <a:latin typeface="Abadi" panose="020B0604020104020204" pitchFamily="34" charset="0"/>
              </a:rPr>
              <a:t>Interactive filtering by launch site and payload range</a:t>
            </a:r>
          </a:p>
          <a:p>
            <a:pPr marL="285750" indent="-285750">
              <a:buFont typeface="Arial" panose="020B0604020202020204" pitchFamily="34" charset="0"/>
              <a:buChar char="•"/>
            </a:pPr>
            <a:r>
              <a:rPr lang="en-US" sz="1800" dirty="0">
                <a:solidFill>
                  <a:schemeClr val="tx1"/>
                </a:solidFill>
                <a:latin typeface="Abadi" panose="020B0604020104020204" pitchFamily="34" charset="0"/>
              </a:rPr>
              <a:t>Real-time success rate visualization</a:t>
            </a:r>
          </a:p>
          <a:p>
            <a:pPr marL="285750" indent="-285750">
              <a:buFont typeface="Arial" panose="020B0604020202020204" pitchFamily="34" charset="0"/>
              <a:buChar char="•"/>
            </a:pPr>
            <a:r>
              <a:rPr lang="en-US" sz="1800" dirty="0">
                <a:solidFill>
                  <a:schemeClr val="tx1"/>
                </a:solidFill>
                <a:latin typeface="Abadi" panose="020B0604020104020204" pitchFamily="34" charset="0"/>
              </a:rPr>
              <a:t>Mission planning insights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54184" y="1803191"/>
            <a:ext cx="5147876" cy="5434371"/>
          </a:xfrm>
          <a:prstGeom prst="rect">
            <a:avLst/>
          </a:prstGeom>
        </p:spPr>
        <p:txBody>
          <a:bodyPr>
            <a:normAutofit fontScale="62500" lnSpcReduction="20000"/>
          </a:bodyPr>
          <a:lstStyle/>
          <a:p>
            <a:pPr marL="0" indent="0">
              <a:lnSpc>
                <a:spcPct val="100000"/>
              </a:lnSpc>
              <a:spcBef>
                <a:spcPts val="1400"/>
              </a:spcBef>
              <a:buNone/>
            </a:pPr>
            <a:r>
              <a:rPr lang="en-US" dirty="0">
                <a:latin typeface="Abadi" panose="020B0604020104020204" pitchFamily="34" charset="0"/>
              </a:rPr>
              <a:t>Key Observations:</a:t>
            </a:r>
          </a:p>
          <a:p>
            <a:r>
              <a:rPr lang="en-US" dirty="0">
                <a:latin typeface="Abadi" panose="020B0604020104020204" pitchFamily="34" charset="0"/>
              </a:rPr>
              <a:t>CCAFS SLC 40: Shows the highest launch frequency with missions distributed throughout the flight sequence, displaying a mix of successful and failed landings</a:t>
            </a:r>
          </a:p>
          <a:p>
            <a:r>
              <a:rPr lang="en-US" dirty="0">
                <a:latin typeface="Abadi" panose="020B0604020104020204" pitchFamily="34" charset="0"/>
              </a:rPr>
              <a:t>VAFB SLC 4E: Limited number of launches concentrated in the middle flight range, with mixed success rates</a:t>
            </a:r>
          </a:p>
          <a:p>
            <a:r>
              <a:rPr lang="en-US" dirty="0">
                <a:latin typeface="Abadi" panose="020B0604020104020204" pitchFamily="34" charset="0"/>
              </a:rPr>
              <a:t>KSC LC 39A: Launches appear later in the flight sequence with relatively good success rates</a:t>
            </a:r>
          </a:p>
          <a:p>
            <a:pPr marL="0" indent="0">
              <a:buNone/>
            </a:pPr>
            <a:r>
              <a:rPr lang="en-US" dirty="0">
                <a:latin typeface="Abadi" panose="020B0604020104020204" pitchFamily="34" charset="0"/>
              </a:rPr>
              <a:t>Analysis Purpose:</a:t>
            </a:r>
          </a:p>
          <a:p>
            <a:r>
              <a:rPr lang="en-US" dirty="0">
                <a:latin typeface="Abadi" panose="020B0604020104020204" pitchFamily="34" charset="0"/>
              </a:rPr>
              <a:t>This visualization helps identify patterns in landing success across different launch sites and over time, enabling analysis of whether certain facilities have better infrastructure or conditions that contribute to higher booster recovery success rates. The temporal aspect (flight number progression) also reveals how SpaceX's landing capabilities evolved across their launch program.</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5126" name="Picture 6">
            <a:extLst>
              <a:ext uri="{FF2B5EF4-FFF2-40B4-BE49-F238E27FC236}">
                <a16:creationId xmlns:a16="http://schemas.microsoft.com/office/drawing/2014/main" id="{BB93601B-7EB8-CD50-4C48-4AE010C2FE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2226" y="1936901"/>
            <a:ext cx="5576160" cy="342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42206" y="1455100"/>
            <a:ext cx="5233975" cy="5118228"/>
          </a:xfrm>
          <a:prstGeom prst="rect">
            <a:avLst/>
          </a:prstGeom>
        </p:spPr>
        <p:txBody>
          <a:bodyPr>
            <a:noAutofit/>
          </a:bodyPr>
          <a:lstStyle/>
          <a:p>
            <a:pPr marL="0" indent="0">
              <a:buNone/>
            </a:pPr>
            <a:r>
              <a:rPr lang="en-US" sz="1600" dirty="0">
                <a:latin typeface="Abadi" panose="020B0604020104020204" pitchFamily="34" charset="0"/>
              </a:rPr>
              <a:t>Key Observations:</a:t>
            </a:r>
          </a:p>
          <a:p>
            <a:r>
              <a:rPr lang="en-US" sz="1600" dirty="0">
                <a:latin typeface="Abadi" panose="020B0604020104020204" pitchFamily="34" charset="0"/>
              </a:rPr>
              <a:t>CCAFS SLC 40: Handles the widest range of payload masses (0-16,000 kg) with the highest launch frequency, showing mixed success rates across different payload weights</a:t>
            </a:r>
          </a:p>
          <a:p>
            <a:r>
              <a:rPr lang="en-US" sz="1600" dirty="0">
                <a:latin typeface="Abadi" panose="020B0604020104020204" pitchFamily="34" charset="0"/>
              </a:rPr>
              <a:t>KSC LC 39A: Launches concentrated in lower to mid-range payload masses with relatively consistent performance</a:t>
            </a:r>
          </a:p>
          <a:p>
            <a:r>
              <a:rPr lang="en-US" sz="1600" dirty="0">
                <a:latin typeface="Abadi" panose="020B0604020104020204" pitchFamily="34" charset="0"/>
              </a:rPr>
              <a:t>VAFB SLC 4E: Limited launches with lighter payloads, showing sporadic success patterns</a:t>
            </a:r>
          </a:p>
          <a:p>
            <a:pPr marL="0" indent="0">
              <a:buNone/>
            </a:pPr>
            <a:r>
              <a:rPr lang="en-US" sz="1600" dirty="0">
                <a:latin typeface="Abadi" panose="020B0604020104020204" pitchFamily="34" charset="0"/>
              </a:rPr>
              <a:t>Analysis Insights:</a:t>
            </a:r>
          </a:p>
          <a:p>
            <a:r>
              <a:rPr lang="en-US" sz="1600" dirty="0">
                <a:latin typeface="Abadi" panose="020B0604020104020204" pitchFamily="34" charset="0"/>
              </a:rPr>
              <a:t>The visualization reveals that heavier payloads (above 10,000 kg) appear to correlate with certain launch sites and success patterns. CCAFS SLC 40 demonstrates the most operational flexibility, handling both light and heavy payloads, while other sites show more specialized payload ranges. This data helps identify optimal launch site selection based on mission payload requirements and expected success rates.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146" name="Picture 2">
            <a:extLst>
              <a:ext uri="{FF2B5EF4-FFF2-40B4-BE49-F238E27FC236}">
                <a16:creationId xmlns:a16="http://schemas.microsoft.com/office/drawing/2014/main" id="{EEDE0A31-9BFE-46A4-CF25-52A82FBDE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901" y="1846584"/>
            <a:ext cx="6259699" cy="342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3205"/>
            <a:ext cx="6131121" cy="5015617"/>
          </a:xfrm>
          <a:prstGeom prst="rect">
            <a:avLst/>
          </a:prstGeom>
        </p:spPr>
        <p:txBody>
          <a:bodyPr>
            <a:noAutofit/>
          </a:bodyPr>
          <a:lstStyle/>
          <a:p>
            <a:r>
              <a:rPr lang="en-US" sz="1800" dirty="0">
                <a:latin typeface="Abadi" panose="020B0604020104020204" pitchFamily="34" charset="0"/>
              </a:rPr>
              <a:t>This bar chart shows booster landing success rates for different orbital destinations. Each bar represents the success rate (0-1.0 scale) for missions targeting specific orbits like LEO (Low Earth Orbit), ISS, GTO (Geostationary Transfer Orbit), etc.</a:t>
            </a:r>
          </a:p>
          <a:p>
            <a:r>
              <a:rPr lang="en-US" sz="1800" dirty="0">
                <a:latin typeface="Abadi" panose="020B0604020104020204" pitchFamily="34" charset="0"/>
              </a:rPr>
              <a:t>Key Insights:</a:t>
            </a:r>
          </a:p>
          <a:p>
            <a:r>
              <a:rPr lang="en-US" sz="1800" dirty="0">
                <a:latin typeface="Abadi" panose="020B0604020104020204" pitchFamily="34" charset="0"/>
              </a:rPr>
              <a:t>SSO, HEO, MEO show near-perfect success rates (~1.0)</a:t>
            </a:r>
          </a:p>
          <a:p>
            <a:r>
              <a:rPr lang="en-US" sz="1800" dirty="0">
                <a:latin typeface="Abadi" panose="020B0604020104020204" pitchFamily="34" charset="0"/>
              </a:rPr>
              <a:t>LEO and ISS missions have moderate success rates (~0.7)</a:t>
            </a:r>
          </a:p>
          <a:p>
            <a:r>
              <a:rPr lang="en-US" sz="1800" dirty="0">
                <a:latin typeface="Abadi" panose="020B0604020104020204" pitchFamily="34" charset="0"/>
              </a:rPr>
              <a:t>GEO missions show the highest success rate</a:t>
            </a:r>
          </a:p>
          <a:p>
            <a:r>
              <a:rPr lang="en-US" sz="1800" dirty="0">
                <a:latin typeface="Abadi" panose="020B0604020104020204" pitchFamily="34" charset="0"/>
              </a:rPr>
              <a:t>Error bars indicate variability in performance for each orbit type</a:t>
            </a:r>
          </a:p>
          <a:p>
            <a:r>
              <a:rPr lang="en-US" sz="1800" dirty="0">
                <a:latin typeface="Abadi" panose="020B0604020104020204" pitchFamily="34" charset="0"/>
              </a:rPr>
              <a:t>The chart reveals that orbital destination significantly impacts landing success, likely due to varying fuel requirements and mission complexity for different orbital trajectories.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170" name="Picture 2">
            <a:extLst>
              <a:ext uri="{FF2B5EF4-FFF2-40B4-BE49-F238E27FC236}">
                <a16:creationId xmlns:a16="http://schemas.microsoft.com/office/drawing/2014/main" id="{76F30CE9-24B5-C03A-4B39-BAFCEF324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1157" y="1991715"/>
            <a:ext cx="4632039" cy="3615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85340" y="1520707"/>
            <a:ext cx="5610660" cy="4604048"/>
          </a:xfrm>
          <a:prstGeom prst="rect">
            <a:avLst/>
          </a:prstGeom>
        </p:spPr>
        <p:txBody>
          <a:bodyPr>
            <a:noAutofit/>
          </a:bodyPr>
          <a:lstStyle/>
          <a:p>
            <a:pPr marL="0" indent="0">
              <a:buNone/>
            </a:pPr>
            <a:r>
              <a:rPr lang="en-US" sz="1800" dirty="0">
                <a:latin typeface="Abadi" panose="020B0604020104020204" pitchFamily="34" charset="0"/>
              </a:rPr>
              <a:t>This scatter plot shows SpaceX launch outcomes across flight numbers (mission sequence) categorized by orbit type (LEO, ISS, PO, GTO, etc.). Blue dots represent Class 0 (one outcome type) and orange dots represent Class 1 (another outcome type).</a:t>
            </a:r>
          </a:p>
          <a:p>
            <a:pPr marL="0" indent="0">
              <a:buNone/>
            </a:pPr>
            <a:r>
              <a:rPr lang="en-US" sz="1800" dirty="0">
                <a:latin typeface="Abadi" panose="020B0604020104020204" pitchFamily="34" charset="0"/>
              </a:rPr>
              <a:t>Key Observations:</a:t>
            </a:r>
          </a:p>
          <a:p>
            <a:r>
              <a:rPr lang="en-US" sz="1800" dirty="0">
                <a:latin typeface="Abadi" panose="020B0604020104020204" pitchFamily="34" charset="0"/>
              </a:rPr>
              <a:t>LEO missions dominate early flight numbers with mixed success patterns</a:t>
            </a:r>
          </a:p>
          <a:p>
            <a:r>
              <a:rPr lang="en-US" sz="1800" dirty="0">
                <a:latin typeface="Abadi" panose="020B0604020104020204" pitchFamily="34" charset="0"/>
              </a:rPr>
              <a:t>ISS missions cluster in mid-range flight numbers showing consistent performance</a:t>
            </a:r>
          </a:p>
          <a:p>
            <a:r>
              <a:rPr lang="en-US" sz="1800" dirty="0">
                <a:latin typeface="Abadi" panose="020B0604020104020204" pitchFamily="34" charset="0"/>
              </a:rPr>
              <a:t>GTO missions appear throughout the timeline with varying outcomes</a:t>
            </a:r>
          </a:p>
          <a:p>
            <a:r>
              <a:rPr lang="en-US" sz="1800" dirty="0">
                <a:latin typeface="Abadi" panose="020B0604020104020204" pitchFamily="34" charset="0"/>
              </a:rPr>
              <a:t>Later flight numbers show more diverse orbit types, indicating SpaceX's expanding mission capabilities</a:t>
            </a:r>
          </a:p>
          <a:p>
            <a:pPr marL="0" indent="0">
              <a:buNone/>
            </a:pPr>
            <a:r>
              <a:rPr lang="en-US" sz="1800" dirty="0">
                <a:latin typeface="Abadi" panose="020B0604020104020204" pitchFamily="34" charset="0"/>
              </a:rPr>
              <a:t>The visualization demonstrates how SpaceX's mission portfolio diversified over time while revealing orbit-specific success patterns across their launch history.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194" name="Picture 2">
            <a:extLst>
              <a:ext uri="{FF2B5EF4-FFF2-40B4-BE49-F238E27FC236}">
                <a16:creationId xmlns:a16="http://schemas.microsoft.com/office/drawing/2014/main" id="{EE12A78C-EA48-95D2-3836-AB1F3AB85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010" y="1911022"/>
            <a:ext cx="5725183" cy="328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24954" y="1401792"/>
            <a:ext cx="5710136" cy="3811588"/>
          </a:xfrm>
          <a:prstGeom prst="rect">
            <a:avLst/>
          </a:prstGeom>
        </p:spPr>
        <p:txBody>
          <a:bodyPr>
            <a:noAutofit/>
          </a:bodyPr>
          <a:lstStyle/>
          <a:p>
            <a:pPr marL="0" indent="0">
              <a:buNone/>
            </a:pPr>
            <a:r>
              <a:rPr lang="en-US" sz="1800" dirty="0">
                <a:latin typeface="Abadi" panose="020B0604020104020204" pitchFamily="34" charset="0"/>
              </a:rPr>
              <a:t>This scatter plot displays the relationship between Payload Mass (kg) and Orbit Type for SpaceX missions, with color coding showing landing outcomes (blue for Class 0, orange for Class 1).</a:t>
            </a:r>
          </a:p>
          <a:p>
            <a:pPr marL="0" indent="0">
              <a:buNone/>
            </a:pPr>
            <a:r>
              <a:rPr lang="en-US" sz="1800" dirty="0">
                <a:latin typeface="Abadi" panose="020B0604020104020204" pitchFamily="34" charset="0"/>
              </a:rPr>
              <a:t>Key Observations:</a:t>
            </a:r>
          </a:p>
          <a:p>
            <a:r>
              <a:rPr lang="en-US" sz="1800" dirty="0">
                <a:latin typeface="Abadi" panose="020B0604020104020204" pitchFamily="34" charset="0"/>
              </a:rPr>
              <a:t>GTO missions handle the heaviest payloads (up to ~15,000 kg) with mixed success rates</a:t>
            </a:r>
          </a:p>
          <a:p>
            <a:r>
              <a:rPr lang="en-US" sz="1800" dirty="0">
                <a:latin typeface="Abadi" panose="020B0604020104020204" pitchFamily="34" charset="0"/>
              </a:rPr>
              <a:t>LEO missions show the widest payload range distribution with varied outcomes</a:t>
            </a:r>
          </a:p>
          <a:p>
            <a:r>
              <a:rPr lang="en-US" sz="1800" dirty="0">
                <a:latin typeface="Abadi" panose="020B0604020104020204" pitchFamily="34" charset="0"/>
              </a:rPr>
              <a:t>ISS missions cluster around lighter payloads (~2,000-6,000 kg) with consistent performance</a:t>
            </a:r>
          </a:p>
          <a:p>
            <a:r>
              <a:rPr lang="en-US" sz="1800" dirty="0">
                <a:latin typeface="Abadi" panose="020B0604020104020204" pitchFamily="34" charset="0"/>
              </a:rPr>
              <a:t>SSO, PO, ES-L1 missions handle lighter payloads with generally good success rates</a:t>
            </a:r>
          </a:p>
          <a:p>
            <a:pPr marL="0" indent="0">
              <a:buNone/>
            </a:pPr>
            <a:r>
              <a:rPr lang="en-US" sz="1800" dirty="0">
                <a:latin typeface="Abadi" panose="020B0604020104020204" pitchFamily="34" charset="0"/>
              </a:rPr>
              <a:t>The chart reveals that heavier payloads and certain orbit types (like GTO) present greater challenges for successful booster recovery, likely due to increased fuel consumption requirements.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9218" name="Picture 2">
            <a:extLst>
              <a:ext uri="{FF2B5EF4-FFF2-40B4-BE49-F238E27FC236}">
                <a16:creationId xmlns:a16="http://schemas.microsoft.com/office/drawing/2014/main" id="{B826345A-6AF9-DEEF-6189-A3CA95A17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451" y="2057400"/>
            <a:ext cx="5710136" cy="3273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0242" name="Picture 2">
            <a:extLst>
              <a:ext uri="{FF2B5EF4-FFF2-40B4-BE49-F238E27FC236}">
                <a16:creationId xmlns:a16="http://schemas.microsoft.com/office/drawing/2014/main" id="{8782E3B6-0424-883E-C468-FD2EE67C8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456" y="2317976"/>
            <a:ext cx="5520872" cy="331514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7">
            <a:extLst>
              <a:ext uri="{FF2B5EF4-FFF2-40B4-BE49-F238E27FC236}">
                <a16:creationId xmlns:a16="http://schemas.microsoft.com/office/drawing/2014/main" id="{B6C3823A-63AF-7D06-BDC1-B8FDCDAC3D73}"/>
              </a:ext>
            </a:extLst>
          </p:cNvPr>
          <p:cNvSpPr>
            <a:spLocks noChangeArrowheads="1"/>
          </p:cNvSpPr>
          <p:nvPr/>
        </p:nvSpPr>
        <p:spPr bwMode="auto">
          <a:xfrm>
            <a:off x="399959" y="1478521"/>
            <a:ext cx="5825437"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badi" panose="020B0604020104020204" pitchFamily="34" charset="0"/>
              </a:rPr>
              <a:t>This line chart shows the evolution of SpaceX booster landing success rates over time from 2010 to 2020.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badi" panose="020B0604020104020204" pitchFamily="34" charset="0"/>
              </a:rPr>
              <a:t>Key Observations: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badi" panose="020B0604020104020204" pitchFamily="34" charset="0"/>
              </a:rPr>
              <a:t>2010-2013: Zero success rate - no successful landings during early program years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badi" panose="020B0604020104020204" pitchFamily="34" charset="0"/>
              </a:rPr>
              <a:t>2013-2014: First breakthrough achieving ~35% success rate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badi" panose="020B0604020104020204" pitchFamily="34" charset="0"/>
              </a:rPr>
              <a:t>2015: Maintained steady ~35% success rate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badi" panose="020B0604020104020204" pitchFamily="34" charset="0"/>
              </a:rPr>
              <a:t>2016-2017: Dramatic improvement reaching peak of ~83% success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badi" panose="020B0604020104020204" pitchFamily="34" charset="0"/>
              </a:rPr>
              <a:t>2018: Temporary dip to ~62% success rate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badi" panose="020B0604020104020204" pitchFamily="34" charset="0"/>
              </a:rPr>
              <a:t>2019: Recovery to highest point at ~95% success rate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badi" panose="020B0604020104020204" pitchFamily="34" charset="0"/>
              </a:rPr>
              <a:t>2020: Slight decline to ~85% but still maintaining high performance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badi" panose="020B0604020104020204" pitchFamily="34" charset="0"/>
              </a:rPr>
              <a:t>The chart demonstrates SpaceX's remarkable improvement in landing technology over the decade, transitioning from complete failure to achieving consistently high success rates above 80% in recent years.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rgbClr val="FFFFFF"/>
                </a:solidFill>
                <a:effectLst/>
                <a:latin typeface="Abadi" panose="020B0604020104020204" pitchFamily="34" charset="0"/>
              </a:rPr>
            </a:br>
            <a:endParaRPr kumimoji="0" lang="en-US" altLang="en-US" b="0" i="0" u="none" strike="noStrike" cap="none" normalizeH="0" baseline="0" dirty="0">
              <a:ln>
                <a:noFill/>
              </a:ln>
              <a:solidFill>
                <a:schemeClr val="tx1"/>
              </a:solidFill>
              <a:effectLst/>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2CBEA32-B652-05AC-C26A-F5C2559F6C4C}"/>
              </a:ext>
            </a:extLst>
          </p:cNvPr>
          <p:cNvPicPr>
            <a:picLocks noChangeAspect="1"/>
          </p:cNvPicPr>
          <p:nvPr/>
        </p:nvPicPr>
        <p:blipFill>
          <a:blip r:embed="rId3"/>
          <a:stretch>
            <a:fillRect/>
          </a:stretch>
        </p:blipFill>
        <p:spPr>
          <a:xfrm>
            <a:off x="9204385" y="2071561"/>
            <a:ext cx="1882794" cy="2965399"/>
          </a:xfrm>
          <a:prstGeom prst="rect">
            <a:avLst/>
          </a:prstGeom>
        </p:spPr>
      </p:pic>
      <p:sp>
        <p:nvSpPr>
          <p:cNvPr id="11" name="Rectangle 5">
            <a:extLst>
              <a:ext uri="{FF2B5EF4-FFF2-40B4-BE49-F238E27FC236}">
                <a16:creationId xmlns:a16="http://schemas.microsoft.com/office/drawing/2014/main" id="{2109D5BF-92E8-84F3-83F1-F07E3BF0F87E}"/>
              </a:ext>
            </a:extLst>
          </p:cNvPr>
          <p:cNvSpPr>
            <a:spLocks noChangeArrowheads="1"/>
          </p:cNvSpPr>
          <p:nvPr/>
        </p:nvSpPr>
        <p:spPr bwMode="auto">
          <a:xfrm>
            <a:off x="849371" y="1690283"/>
            <a:ext cx="7311218" cy="400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badi" panose="020B0604020104020204" pitchFamily="34" charset="0"/>
              </a:rPr>
              <a:t>This SQL query extracts all unique launch site locations from the SpaceX database table (SPACEXTBL).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badi" panose="020B0604020104020204" pitchFamily="34" charset="0"/>
              </a:rPr>
              <a:t>Query Breakdown: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SELECT DISTINCT: Returns only unique values, eliminating duplicate entries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LAUNCH_SITE: The database column containing launch facility names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as "</a:t>
            </a:r>
            <a:r>
              <a:rPr kumimoji="0" lang="en-US" altLang="en-US" sz="2000" b="0" i="0" u="none" strike="noStrike" cap="none" normalizeH="0" baseline="0" dirty="0" err="1">
                <a:ln>
                  <a:noFill/>
                </a:ln>
                <a:solidFill>
                  <a:schemeClr val="tx1"/>
                </a:solidFill>
                <a:effectLst/>
                <a:latin typeface="Abadi" panose="020B0604020104020204" pitchFamily="34" charset="0"/>
              </a:rPr>
              <a:t>Launch_Sites</a:t>
            </a:r>
            <a:r>
              <a:rPr kumimoji="0" lang="en-US" altLang="en-US" sz="2000" b="0" i="0" u="none" strike="noStrike" cap="none" normalizeH="0" baseline="0" dirty="0">
                <a:ln>
                  <a:noFill/>
                </a:ln>
                <a:solidFill>
                  <a:schemeClr val="tx1"/>
                </a:solidFill>
                <a:effectLst/>
                <a:latin typeface="Abadi" panose="020B0604020104020204" pitchFamily="34" charset="0"/>
              </a:rPr>
              <a:t>": Renames the output column for clearer presentation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FROM SPACEXTBL: Specifies the SpaceX data table as the source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CE3B25E-261A-C33D-4E0C-D07E6DC88E64}"/>
              </a:ext>
            </a:extLst>
          </p:cNvPr>
          <p:cNvPicPr>
            <a:picLocks noChangeAspect="1"/>
          </p:cNvPicPr>
          <p:nvPr/>
        </p:nvPicPr>
        <p:blipFill>
          <a:blip r:embed="rId3"/>
          <a:stretch>
            <a:fillRect/>
          </a:stretch>
        </p:blipFill>
        <p:spPr>
          <a:xfrm>
            <a:off x="4672945" y="2089882"/>
            <a:ext cx="7240751" cy="3362011"/>
          </a:xfrm>
          <a:prstGeom prst="rect">
            <a:avLst/>
          </a:prstGeom>
        </p:spPr>
      </p:pic>
      <p:sp>
        <p:nvSpPr>
          <p:cNvPr id="10" name="Rectangle 3">
            <a:extLst>
              <a:ext uri="{FF2B5EF4-FFF2-40B4-BE49-F238E27FC236}">
                <a16:creationId xmlns:a16="http://schemas.microsoft.com/office/drawing/2014/main" id="{64ABA6F1-A2F5-2ABA-1CD2-A5EDA89423E7}"/>
              </a:ext>
            </a:extLst>
          </p:cNvPr>
          <p:cNvSpPr>
            <a:spLocks noChangeArrowheads="1"/>
          </p:cNvSpPr>
          <p:nvPr/>
        </p:nvSpPr>
        <p:spPr bwMode="auto">
          <a:xfrm>
            <a:off x="871267" y="1667714"/>
            <a:ext cx="3683480"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badi" panose="020B0604020104020204" pitchFamily="34" charset="0"/>
              </a:rPr>
              <a:t>This SQL query retrieves the first 5 launch records from Cape Canaveral Air Force Station facilities.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badi" panose="020B0604020104020204" pitchFamily="34" charset="0"/>
              </a:rPr>
              <a:t>Query Breakdown: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SELECT *: Returns all columns from the 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FROM SPACEXTBL: Queries the SpaceX database 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WHERE LAUNCH_SITE LIKE 'CCA%': Filters for launch sites starting with "CCA" (Cape Canaveral Air Force Station)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LIMIT 5: Restricts output to only the first 5 matching records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4A3516C-A773-2839-85F4-ABECBFF88BFE}"/>
              </a:ext>
            </a:extLst>
          </p:cNvPr>
          <p:cNvPicPr>
            <a:picLocks noChangeAspect="1"/>
          </p:cNvPicPr>
          <p:nvPr/>
        </p:nvPicPr>
        <p:blipFill>
          <a:blip r:embed="rId3"/>
          <a:stretch>
            <a:fillRect/>
          </a:stretch>
        </p:blipFill>
        <p:spPr>
          <a:xfrm>
            <a:off x="6915509" y="5388975"/>
            <a:ext cx="3029373" cy="828791"/>
          </a:xfrm>
          <a:prstGeom prst="rect">
            <a:avLst/>
          </a:prstGeom>
        </p:spPr>
      </p:pic>
      <p:sp>
        <p:nvSpPr>
          <p:cNvPr id="7" name="Rectangle 1">
            <a:extLst>
              <a:ext uri="{FF2B5EF4-FFF2-40B4-BE49-F238E27FC236}">
                <a16:creationId xmlns:a16="http://schemas.microsoft.com/office/drawing/2014/main" id="{07F18ED3-059B-5CA6-00F6-27A17E078F9A}"/>
              </a:ext>
            </a:extLst>
          </p:cNvPr>
          <p:cNvSpPr>
            <a:spLocks noChangeArrowheads="1"/>
          </p:cNvSpPr>
          <p:nvPr/>
        </p:nvSpPr>
        <p:spPr bwMode="auto">
          <a:xfrm>
            <a:off x="474453" y="1817698"/>
            <a:ext cx="10377578"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badi" panose="020B0604020104020204" pitchFamily="34" charset="0"/>
              </a:rPr>
              <a:t>SQL Query Explanation: NASA CRS Total Payload Mass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badi" panose="020B0604020104020204" pitchFamily="34" charset="0"/>
              </a:rPr>
              <a:t>This SQL query calculates the total payload mass delivered for NASA Commercial Resupply Services (CRS) missions.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badi" panose="020B0604020104020204" pitchFamily="34" charset="0"/>
              </a:rPr>
              <a:t>Query Breakdown: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badi" panose="020B0604020104020204" pitchFamily="34" charset="0"/>
              </a:rPr>
              <a:t> SELECT SUM(PAYLOAD_MASS__KG_): Adds up all payload masses in kilograms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badi" panose="020B0604020104020204" pitchFamily="34" charset="0"/>
              </a:rPr>
              <a:t> AS "Total payload mass by NASA (CRS)": Renames the output column for clarity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badi" panose="020B0604020104020204" pitchFamily="34" charset="0"/>
              </a:rPr>
              <a:t> FROM SPACEXTBL: Queries the SpaceX database 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badi" panose="020B0604020104020204" pitchFamily="34" charset="0"/>
              </a:rPr>
              <a:t> WHERE CUSTOMER = 'NASA (CRS)': Filters only for NASA Commercial Resupply Service missions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a:ln>
                <a:noFill/>
              </a:ln>
              <a:solidFill>
                <a:schemeClr val="tx1"/>
              </a:solidFill>
              <a:effectLst/>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19A3E13-9DE1-E78E-4272-2108C31D55B5}"/>
              </a:ext>
            </a:extLst>
          </p:cNvPr>
          <p:cNvPicPr>
            <a:picLocks noChangeAspect="1"/>
          </p:cNvPicPr>
          <p:nvPr/>
        </p:nvPicPr>
        <p:blipFill>
          <a:blip r:embed="rId3"/>
          <a:stretch>
            <a:fillRect/>
          </a:stretch>
        </p:blipFill>
        <p:spPr>
          <a:xfrm>
            <a:off x="3976874" y="5244413"/>
            <a:ext cx="3772426" cy="781159"/>
          </a:xfrm>
          <a:prstGeom prst="rect">
            <a:avLst/>
          </a:prstGeom>
        </p:spPr>
      </p:pic>
      <p:sp>
        <p:nvSpPr>
          <p:cNvPr id="7" name="Rectangle 1">
            <a:extLst>
              <a:ext uri="{FF2B5EF4-FFF2-40B4-BE49-F238E27FC236}">
                <a16:creationId xmlns:a16="http://schemas.microsoft.com/office/drawing/2014/main" id="{1E442C87-0A21-5700-FCAD-37C220CB3B56}"/>
              </a:ext>
            </a:extLst>
          </p:cNvPr>
          <p:cNvSpPr>
            <a:spLocks noGrp="1" noChangeArrowheads="1"/>
          </p:cNvSpPr>
          <p:nvPr>
            <p:ph idx="4294967295"/>
          </p:nvPr>
        </p:nvSpPr>
        <p:spPr bwMode="auto">
          <a:xfrm>
            <a:off x="770011" y="1736229"/>
            <a:ext cx="8969212"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badi" panose="020B0604020104020204" pitchFamily="34" charset="0"/>
              </a:rPr>
              <a:t>This SQL query calculates the total payload mass delivered for NASA Commercial Resupply Services (CRS) missions.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badi" panose="020B0604020104020204" pitchFamily="34" charset="0"/>
              </a:rPr>
              <a:t>Query Breakdown: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SELECT AVG(PAYLOAD_MASS__KG_): Averages up all payload masses in kilograms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AS “</a:t>
            </a:r>
            <a:r>
              <a:rPr kumimoji="0" lang="en-US" altLang="en-US" sz="2000" b="0" i="0" u="none" strike="noStrike" cap="none" normalizeH="0" baseline="0" dirty="0" err="1">
                <a:ln>
                  <a:noFill/>
                </a:ln>
                <a:solidFill>
                  <a:schemeClr val="tx1"/>
                </a:solidFill>
                <a:effectLst/>
                <a:latin typeface="Abadi" panose="020B0604020104020204" pitchFamily="34" charset="0"/>
              </a:rPr>
              <a:t>Avrage</a:t>
            </a:r>
            <a:r>
              <a:rPr kumimoji="0" lang="en-US" altLang="en-US" sz="2000" b="0" i="0" u="none" strike="noStrike" cap="none" normalizeH="0" baseline="0" dirty="0">
                <a:ln>
                  <a:noFill/>
                </a:ln>
                <a:solidFill>
                  <a:schemeClr val="tx1"/>
                </a:solidFill>
                <a:effectLst/>
                <a:latin typeface="Abadi" panose="020B0604020104020204" pitchFamily="34" charset="0"/>
              </a:rPr>
              <a:t> payload mass by NASA (CRS)": Renames the output column for clarity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FROM SPACEXTBL: Queries the SpaceX database 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WHERE CUSTOMER = 'NASA (CRS)': Filters only for NASA Commercial Resupply Service missions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F22CFAB-03C3-9A77-B252-060F8499BF81}"/>
              </a:ext>
            </a:extLst>
          </p:cNvPr>
          <p:cNvPicPr>
            <a:picLocks noChangeAspect="1"/>
          </p:cNvPicPr>
          <p:nvPr/>
        </p:nvPicPr>
        <p:blipFill>
          <a:blip r:embed="rId3"/>
          <a:stretch>
            <a:fillRect/>
          </a:stretch>
        </p:blipFill>
        <p:spPr>
          <a:xfrm>
            <a:off x="3477229" y="5347630"/>
            <a:ext cx="4039164" cy="714475"/>
          </a:xfrm>
          <a:prstGeom prst="rect">
            <a:avLst/>
          </a:prstGeom>
        </p:spPr>
      </p:pic>
      <p:sp>
        <p:nvSpPr>
          <p:cNvPr id="7" name="Rectangle 1">
            <a:extLst>
              <a:ext uri="{FF2B5EF4-FFF2-40B4-BE49-F238E27FC236}">
                <a16:creationId xmlns:a16="http://schemas.microsoft.com/office/drawing/2014/main" id="{B151C80E-96E3-53CC-9E1A-0C8F6A7EE81C}"/>
              </a:ext>
            </a:extLst>
          </p:cNvPr>
          <p:cNvSpPr>
            <a:spLocks noChangeArrowheads="1"/>
          </p:cNvSpPr>
          <p:nvPr/>
        </p:nvSpPr>
        <p:spPr bwMode="auto">
          <a:xfrm>
            <a:off x="403430" y="1604397"/>
            <a:ext cx="11054542"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badi" panose="020B0604020104020204" pitchFamily="34" charset="0"/>
              </a:rPr>
              <a:t>SQL Query Explanation: First Successful Ground Pad Landing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badi" panose="020B0604020104020204" pitchFamily="34" charset="0"/>
              </a:rPr>
              <a:t>This SQL query finds the earliest date when SpaceX achieved their first successful booster landing on a ground pad.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badi" panose="020B0604020104020204" pitchFamily="34" charset="0"/>
              </a:rPr>
              <a:t>Query Breakdown: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badi" panose="020B0604020104020204" pitchFamily="34" charset="0"/>
              </a:rPr>
              <a:t> SELECT MIN(DATE): Returns the minimum (earliest) date value from the filtered results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badi" panose="020B0604020104020204" pitchFamily="34" charset="0"/>
              </a:rPr>
              <a:t> AS "Date of first successful landing outcome in ground pad": Renames the output column for clarity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badi" panose="020B0604020104020204" pitchFamily="34" charset="0"/>
              </a:rPr>
              <a:t> FROM SPACEXTBL: Queries the SpaceX database 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badi" panose="020B0604020104020204" pitchFamily="34" charset="0"/>
              </a:rPr>
              <a:t> WHERE LANDING__OUTCOME = 'Success (ground pad)': Filters only for missions with successful ground pad landings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a:ln>
                <a:noFill/>
              </a:ln>
              <a:solidFill>
                <a:schemeClr val="tx1"/>
              </a:solidFill>
              <a:effectLst/>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B86FD60-E088-CB07-9E8F-746D3DCA218D}"/>
              </a:ext>
            </a:extLst>
          </p:cNvPr>
          <p:cNvPicPr>
            <a:picLocks noChangeAspect="1"/>
          </p:cNvPicPr>
          <p:nvPr/>
        </p:nvPicPr>
        <p:blipFill>
          <a:blip r:embed="rId3"/>
          <a:stretch>
            <a:fillRect/>
          </a:stretch>
        </p:blipFill>
        <p:spPr>
          <a:xfrm>
            <a:off x="8973565" y="2464140"/>
            <a:ext cx="2240775" cy="2709775"/>
          </a:xfrm>
          <a:prstGeom prst="rect">
            <a:avLst/>
          </a:prstGeom>
        </p:spPr>
      </p:pic>
      <p:sp>
        <p:nvSpPr>
          <p:cNvPr id="7" name="Rectangle 2">
            <a:extLst>
              <a:ext uri="{FF2B5EF4-FFF2-40B4-BE49-F238E27FC236}">
                <a16:creationId xmlns:a16="http://schemas.microsoft.com/office/drawing/2014/main" id="{28643ABD-3C5B-2108-CE8B-C1E396977FB2}"/>
              </a:ext>
            </a:extLst>
          </p:cNvPr>
          <p:cNvSpPr>
            <a:spLocks noChangeArrowheads="1"/>
          </p:cNvSpPr>
          <p:nvPr/>
        </p:nvSpPr>
        <p:spPr bwMode="auto">
          <a:xfrm>
            <a:off x="977660" y="1836581"/>
            <a:ext cx="6599207"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badi" panose="020B0604020104020204" pitchFamily="34" charset="0"/>
              </a:rPr>
              <a:t>This SQL query identifies booster versions that successfully landed on drone ships while carrying medium-weight payloads.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badi" panose="020B0604020104020204" pitchFamily="34" charset="0"/>
              </a:rPr>
              <a:t>Query Breakdown: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SELECT BOOSTER_VERSION: Returns the booster version identifiers (e.g., F9 v1.1, F9 FT, F9 B4)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FROM SPACEXTBL: Queries the SpaceX database 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WHERE LANDING__OUTCOME = 'Success (drone ship)': Filters for successful ASDS (Autonomous Spaceport Drone Ship) landings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AND PAYLOAD_MASS__KG_ BETWEEN 4000 AND 6000: Further filters for payloads in the 4,000-6,000 kg range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80498"/>
            <a:ext cx="10399977" cy="229342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b="1" dirty="0">
                <a:solidFill>
                  <a:schemeClr val="tx1"/>
                </a:solidFill>
                <a:latin typeface="Abadi" panose="020B0604020104020204" pitchFamily="34" charset="0"/>
              </a:rPr>
              <a:t>Objective</a:t>
            </a:r>
            <a:r>
              <a:rPr lang="en-US" sz="2200" dirty="0">
                <a:solidFill>
                  <a:schemeClr val="tx1"/>
                </a:solidFill>
                <a:latin typeface="Abadi" panose="020B0604020104020204" pitchFamily="34" charset="0"/>
              </a:rPr>
              <a:t>: Develop predictive models to determine first stage landing success rates using machine learning classification techniques.</a:t>
            </a:r>
          </a:p>
          <a:p>
            <a:r>
              <a:rPr lang="en-US" sz="2200" b="1" dirty="0">
                <a:solidFill>
                  <a:schemeClr val="tx1"/>
                </a:solidFill>
                <a:latin typeface="Abadi" panose="020B0604020104020204" pitchFamily="34" charset="0"/>
              </a:rPr>
              <a:t>Research Process:</a:t>
            </a:r>
          </a:p>
          <a:p>
            <a:pPr marL="457200" indent="-457200">
              <a:buFont typeface="+mj-lt"/>
              <a:buAutoNum type="arabicPeriod"/>
            </a:pPr>
            <a:r>
              <a:rPr lang="en-US" sz="2000" dirty="0">
                <a:solidFill>
                  <a:schemeClr val="tx1"/>
                </a:solidFill>
                <a:latin typeface="Abadi" panose="020B0604020104020204" pitchFamily="34" charset="0"/>
              </a:rPr>
              <a:t>Information gathering and data preprocessing</a:t>
            </a:r>
          </a:p>
          <a:p>
            <a:pPr marL="457200" indent="-457200">
              <a:buFont typeface="+mj-lt"/>
              <a:buAutoNum type="arabicPeriod"/>
            </a:pPr>
            <a:r>
              <a:rPr lang="en-US" sz="2000" dirty="0">
                <a:solidFill>
                  <a:schemeClr val="tx1"/>
                </a:solidFill>
                <a:latin typeface="Abadi" panose="020B0604020104020204" pitchFamily="34" charset="0"/>
              </a:rPr>
              <a:t>In-depth analytical exploration</a:t>
            </a:r>
          </a:p>
          <a:p>
            <a:pPr marL="457200" indent="-457200">
              <a:buFont typeface="+mj-lt"/>
              <a:buAutoNum type="arabicPeriod"/>
            </a:pPr>
            <a:r>
              <a:rPr lang="en-US" sz="2000" dirty="0">
                <a:solidFill>
                  <a:schemeClr val="tx1"/>
                </a:solidFill>
                <a:latin typeface="Abadi" panose="020B0604020104020204" pitchFamily="34" charset="0"/>
              </a:rPr>
              <a:t>Interactive visualization development</a:t>
            </a:r>
          </a:p>
          <a:p>
            <a:pPr marL="457200" indent="-457200">
              <a:buFont typeface="+mj-lt"/>
              <a:buAutoNum type="arabicPeriod"/>
            </a:pPr>
            <a:r>
              <a:rPr lang="en-US" sz="2000" dirty="0">
                <a:solidFill>
                  <a:schemeClr val="tx1"/>
                </a:solidFill>
                <a:latin typeface="Abadi" panose="020B0604020104020204" pitchFamily="34" charset="0"/>
              </a:rPr>
              <a:t>Predictive algorithm implementation</a:t>
            </a:r>
          </a:p>
          <a:p>
            <a:r>
              <a:rPr lang="en-US" sz="2200" b="1" dirty="0">
                <a:solidFill>
                  <a:schemeClr val="tx1"/>
                </a:solidFill>
                <a:latin typeface="Abadi" panose="020B0604020104020204" pitchFamily="34" charset="0"/>
              </a:rPr>
              <a:t>Research Outcomes: </a:t>
            </a:r>
            <a:r>
              <a:rPr lang="en-US" sz="2200" dirty="0">
                <a:solidFill>
                  <a:schemeClr val="tx1"/>
                </a:solidFill>
                <a:latin typeface="Abadi" panose="020B0604020104020204" pitchFamily="34" charset="0"/>
              </a:rPr>
              <a:t>Visual analysis reveals significant correlations between launch parameters and mission success rates.</a:t>
            </a:r>
          </a:p>
          <a:p>
            <a:r>
              <a:rPr lang="en-US" sz="2200" b="1" dirty="0">
                <a:solidFill>
                  <a:schemeClr val="tx1"/>
                </a:solidFill>
                <a:latin typeface="Abadi" panose="020B0604020104020204" pitchFamily="34" charset="0"/>
              </a:rPr>
              <a:t>Recommended Model: </a:t>
            </a:r>
            <a:r>
              <a:rPr lang="en-US" sz="2200" dirty="0">
                <a:solidFill>
                  <a:schemeClr val="tx1"/>
                </a:solidFill>
                <a:latin typeface="Abadi" panose="020B0604020104020204" pitchFamily="34" charset="0"/>
              </a:rPr>
              <a:t>Decision tree classification demonstrates superior performance for Falcon 9 first stage landing predictions.</a:t>
            </a:r>
          </a:p>
          <a:p>
            <a:pPr marL="0" indent="0">
              <a:buNone/>
            </a:pPr>
            <a:endParaRPr lang="en-US" sz="2200" dirty="0">
              <a:solidFill>
                <a:schemeClr val="tx1"/>
              </a:solidFill>
              <a:latin typeface="Abadi" panose="020B0604020104020204" pitchFamily="34" charset="0"/>
            </a:endParaRPr>
          </a:p>
          <a:p>
            <a:pPr marL="0" indent="0">
              <a:buNone/>
            </a:pPr>
            <a:endParaRPr lang="en-US" sz="2200" dirty="0">
              <a:solidFill>
                <a:schemeClr val="tx1"/>
              </a:solidFill>
              <a:latin typeface="Abadi" panose="020B0604020104020204" pitchFamily="34" charset="0"/>
            </a:endParaRPr>
          </a:p>
          <a:p>
            <a:pPr marL="0" indent="0">
              <a:buNone/>
            </a:pPr>
            <a:endParaRPr lang="en-US" sz="22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2491856-C9A2-0D32-F491-40EB43DE0A9A}"/>
              </a:ext>
            </a:extLst>
          </p:cNvPr>
          <p:cNvPicPr>
            <a:picLocks noChangeAspect="1"/>
          </p:cNvPicPr>
          <p:nvPr/>
        </p:nvPicPr>
        <p:blipFill>
          <a:blip r:embed="rId3"/>
          <a:srcRect t="17435"/>
          <a:stretch>
            <a:fillRect/>
          </a:stretch>
        </p:blipFill>
        <p:spPr>
          <a:xfrm>
            <a:off x="3477229" y="5664265"/>
            <a:ext cx="4686954" cy="762946"/>
          </a:xfrm>
          <a:prstGeom prst="rect">
            <a:avLst/>
          </a:prstGeom>
        </p:spPr>
      </p:pic>
      <p:sp>
        <p:nvSpPr>
          <p:cNvPr id="7" name="Rectangle 1">
            <a:extLst>
              <a:ext uri="{FF2B5EF4-FFF2-40B4-BE49-F238E27FC236}">
                <a16:creationId xmlns:a16="http://schemas.microsoft.com/office/drawing/2014/main" id="{746AF2DF-80B9-AAE6-AEDF-14BFD7ADF506}"/>
              </a:ext>
            </a:extLst>
          </p:cNvPr>
          <p:cNvSpPr>
            <a:spLocks noChangeArrowheads="1"/>
          </p:cNvSpPr>
          <p:nvPr/>
        </p:nvSpPr>
        <p:spPr bwMode="auto">
          <a:xfrm>
            <a:off x="707366" y="1630215"/>
            <a:ext cx="10750606" cy="4241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9025" rIns="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badi" panose="020B0604020104020204" pitchFamily="34" charset="0"/>
              </a:rPr>
              <a:t>This SQL query provides a comprehensive mission outcome comparison by counting successful and failed SpaceX missions side-by-side.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badi" panose="020B0604020104020204" pitchFamily="34" charset="0"/>
              </a:rPr>
              <a:t>Query Breakdown: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Two Subqueries with Cross Join: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Success Subquery: COUNT(*) WHERE MISSION_OUTCOME LIKE 'Success%' - counts all missions with outcomes starting with "Success"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Failure Subquery: COUNT(*) WHERE MISSION_OUTCOME LIKE 'Failure%' - counts all missions with outcomes starting with "Failure"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Pattern Matching: LIKE 'Success%' and LIKE 'Failure%' capture variations like "Success (drone ship)", "Failure (parachute)",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Cross Join: Combines both counts into a single row result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4D59A43-EDA8-740B-5832-1E71D650C4F2}"/>
              </a:ext>
            </a:extLst>
          </p:cNvPr>
          <p:cNvPicPr>
            <a:picLocks noChangeAspect="1"/>
          </p:cNvPicPr>
          <p:nvPr/>
        </p:nvPicPr>
        <p:blipFill>
          <a:blip r:embed="rId3"/>
          <a:stretch>
            <a:fillRect/>
          </a:stretch>
        </p:blipFill>
        <p:spPr>
          <a:xfrm>
            <a:off x="9271871" y="1606888"/>
            <a:ext cx="1629002" cy="4820323"/>
          </a:xfrm>
          <a:prstGeom prst="rect">
            <a:avLst/>
          </a:prstGeom>
        </p:spPr>
      </p:pic>
      <p:sp>
        <p:nvSpPr>
          <p:cNvPr id="7" name="Rectangle 1">
            <a:extLst>
              <a:ext uri="{FF2B5EF4-FFF2-40B4-BE49-F238E27FC236}">
                <a16:creationId xmlns:a16="http://schemas.microsoft.com/office/drawing/2014/main" id="{9E01F1CD-1FF7-ADA2-67BE-A8F94D5FEEAF}"/>
              </a:ext>
            </a:extLst>
          </p:cNvPr>
          <p:cNvSpPr>
            <a:spLocks noChangeArrowheads="1"/>
          </p:cNvSpPr>
          <p:nvPr/>
        </p:nvSpPr>
        <p:spPr bwMode="auto">
          <a:xfrm>
            <a:off x="770011" y="1893059"/>
            <a:ext cx="8510755"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badi" panose="020B0604020104020204" pitchFamily="34" charset="0"/>
              </a:rPr>
              <a:t>This SQL query identifies which booster version(s) carried the heaviest payload in SpaceX's launch history.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badi" panose="020B0604020104020204" pitchFamily="34" charset="0"/>
              </a:rPr>
              <a:t>Query Breakdown: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SELECT DISTINCT BOOSTER_VERSION: Returns unique booster version identifiers, eliminating duplicates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FROM SPACEXTBL: Queries the SpaceX database 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WHERE PAYLOAD_MASS__KG_ =: Filters for records matching a specific payload mass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(SELECT MAX(PAYLOAD_MASS__KG_) FROM SPACEXTBL): Subquery that finds the maximum payload mass in the entire dataset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E1E6C54-8A48-D46B-88ED-8C589197CA2B}"/>
              </a:ext>
            </a:extLst>
          </p:cNvPr>
          <p:cNvPicPr>
            <a:picLocks noChangeAspect="1"/>
          </p:cNvPicPr>
          <p:nvPr/>
        </p:nvPicPr>
        <p:blipFill>
          <a:blip r:embed="rId3"/>
          <a:stretch>
            <a:fillRect/>
          </a:stretch>
        </p:blipFill>
        <p:spPr>
          <a:xfrm>
            <a:off x="6737063" y="5015866"/>
            <a:ext cx="3686689" cy="1267002"/>
          </a:xfrm>
          <a:prstGeom prst="rect">
            <a:avLst/>
          </a:prstGeom>
        </p:spPr>
      </p:pic>
      <p:sp>
        <p:nvSpPr>
          <p:cNvPr id="7" name="Rectangle 1">
            <a:extLst>
              <a:ext uri="{FF2B5EF4-FFF2-40B4-BE49-F238E27FC236}">
                <a16:creationId xmlns:a16="http://schemas.microsoft.com/office/drawing/2014/main" id="{E3AD21D1-8D51-15B5-C559-8E271605DA3F}"/>
              </a:ext>
            </a:extLst>
          </p:cNvPr>
          <p:cNvSpPr>
            <a:spLocks noChangeArrowheads="1"/>
          </p:cNvSpPr>
          <p:nvPr/>
        </p:nvSpPr>
        <p:spPr bwMode="auto">
          <a:xfrm>
            <a:off x="629729" y="1675762"/>
            <a:ext cx="10127411"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badi" panose="020B0604020104020204" pitchFamily="34" charset="0"/>
              </a:rPr>
              <a:t>This SQL query retrieves specific mission details for SpaceX launches in 2015 that failed to land successfully on drone ships.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badi" panose="020B0604020104020204" pitchFamily="34" charset="0"/>
              </a:rPr>
              <a:t>Query Breakdown: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SELECT DATE, BOOSTER_VERSION, LAUNCH_SITE: Returns three key mission identifiers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FROM SPACEXTBL: Queries the SpaceX database 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WHERE year(DATE) = '2015': Filters for missions launched in 2015 using date extraction function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AND LANDING__OUTCOME = 'Failure (drone ship)': Further filters for failed ASDS (drone ship) landing attempts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1CCA690-9183-5F1E-2BD4-3E76D1191E1B}"/>
              </a:ext>
            </a:extLst>
          </p:cNvPr>
          <p:cNvPicPr>
            <a:picLocks noChangeAspect="1"/>
          </p:cNvPicPr>
          <p:nvPr/>
        </p:nvPicPr>
        <p:blipFill>
          <a:blip r:embed="rId3"/>
          <a:stretch>
            <a:fillRect/>
          </a:stretch>
        </p:blipFill>
        <p:spPr>
          <a:xfrm>
            <a:off x="8571685" y="2044615"/>
            <a:ext cx="3029373" cy="3238952"/>
          </a:xfrm>
          <a:prstGeom prst="rect">
            <a:avLst/>
          </a:prstGeom>
        </p:spPr>
      </p:pic>
      <p:sp>
        <p:nvSpPr>
          <p:cNvPr id="7" name="Rectangle 1">
            <a:extLst>
              <a:ext uri="{FF2B5EF4-FFF2-40B4-BE49-F238E27FC236}">
                <a16:creationId xmlns:a16="http://schemas.microsoft.com/office/drawing/2014/main" id="{5A75BBE9-ED7B-EE37-FC47-5982086ADEB3}"/>
              </a:ext>
            </a:extLst>
          </p:cNvPr>
          <p:cNvSpPr>
            <a:spLocks noChangeArrowheads="1"/>
          </p:cNvSpPr>
          <p:nvPr/>
        </p:nvSpPr>
        <p:spPr bwMode="auto">
          <a:xfrm>
            <a:off x="617294" y="1662097"/>
            <a:ext cx="7479141"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badi" panose="020B0604020104020204" pitchFamily="34" charset="0"/>
              </a:rPr>
              <a:t>This SQL query analyzes SpaceX landing attempt results during their early development period, ranking outcomes by frequency.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badi" panose="020B0604020104020204" pitchFamily="34" charset="0"/>
              </a:rPr>
              <a:t>Query Breakdown: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SELECT LANDING__OUTCOME, COUNT(LANDING__OUTCOME) AS </a:t>
            </a:r>
            <a:r>
              <a:rPr kumimoji="0" lang="en-US" altLang="en-US" sz="2000" b="0" i="0" u="none" strike="noStrike" cap="none" normalizeH="0" baseline="0" dirty="0" err="1">
                <a:ln>
                  <a:noFill/>
                </a:ln>
                <a:solidFill>
                  <a:schemeClr val="tx1"/>
                </a:solidFill>
                <a:effectLst/>
                <a:latin typeface="Abadi" panose="020B0604020104020204" pitchFamily="34" charset="0"/>
              </a:rPr>
              <a:t>Landing_Count</a:t>
            </a:r>
            <a:r>
              <a:rPr kumimoji="0" lang="en-US" altLang="en-US" sz="2000" b="0" i="0" u="none" strike="noStrike" cap="none" normalizeH="0" baseline="0" dirty="0">
                <a:ln>
                  <a:noFill/>
                </a:ln>
                <a:solidFill>
                  <a:schemeClr val="tx1"/>
                </a:solidFill>
                <a:effectLst/>
                <a:latin typeface="Abadi" panose="020B0604020104020204" pitchFamily="34" charset="0"/>
              </a:rPr>
              <a:t>: Returns outcome types and their occurrence counts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FROM SPACEXTBL: Queries the SpaceX database 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WHERE DATE BETWEEN '2010-06-04' AND '2017-03-20': Filters for ~7-year period covering early SpaceX missions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GROUP BY LANDING__OUTCOME: Groups records by landing outcome type for counting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 ORDER BY COUNT(LANDING__OUTCOME) DESC: Sorts results from most to least frequent outcomes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Abadi" panose="020B0604020104020204" pitchFamily="34" charset="0"/>
              </a:rPr>
              <a:t>Map with Marked Launch Sites</a:t>
            </a:r>
            <a:endParaRPr lang="en-US" dirty="0">
              <a:solidFill>
                <a:srgbClr val="0B49CB"/>
              </a:solidFill>
              <a:latin typeface="Abadi" panose="020B0604020104020204" pitchFamily="34" charset="0"/>
            </a:endParaRPr>
          </a:p>
        </p:txBody>
      </p:sp>
      <p:pic>
        <p:nvPicPr>
          <p:cNvPr id="21506" name="Picture 2">
            <a:extLst>
              <a:ext uri="{FF2B5EF4-FFF2-40B4-BE49-F238E27FC236}">
                <a16:creationId xmlns:a16="http://schemas.microsoft.com/office/drawing/2014/main" id="{EFAE79BA-86EC-4BD3-D645-17922223A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316" y="2362580"/>
            <a:ext cx="5695143" cy="28905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B3400EB-2905-952E-6E5F-6EF7FCE708B8}"/>
              </a:ext>
            </a:extLst>
          </p:cNvPr>
          <p:cNvSpPr txBox="1"/>
          <p:nvPr/>
        </p:nvSpPr>
        <p:spPr>
          <a:xfrm>
            <a:off x="373091" y="1514936"/>
            <a:ext cx="5466991" cy="4801314"/>
          </a:xfrm>
          <a:prstGeom prst="rect">
            <a:avLst/>
          </a:prstGeom>
          <a:noFill/>
        </p:spPr>
        <p:txBody>
          <a:bodyPr wrap="square">
            <a:spAutoFit/>
          </a:bodyPr>
          <a:lstStyle/>
          <a:p>
            <a:r>
              <a:rPr lang="en-US" b="0" i="0" u="none" strike="noStrike" baseline="0" dirty="0">
                <a:latin typeface="Abadi" panose="020B0604020104020204" pitchFamily="34" charset="0"/>
              </a:rPr>
              <a:t>Explanation: </a:t>
            </a:r>
          </a:p>
          <a:p>
            <a:endParaRPr lang="en-US" b="0" i="0" u="none" strike="noStrike" baseline="0" dirty="0">
              <a:latin typeface="Abadi" panose="020B0604020104020204" pitchFamily="34" charset="0"/>
            </a:endParaRPr>
          </a:p>
          <a:p>
            <a:r>
              <a:rPr lang="en-US" b="0" i="0" u="none" strike="noStrike" baseline="0" dirty="0">
                <a:latin typeface="Abadi" panose="020B0604020104020204" pitchFamily="34" charset="0"/>
              </a:rPr>
              <a:t>• 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 </a:t>
            </a:r>
          </a:p>
          <a:p>
            <a:endParaRPr lang="en-US" dirty="0">
              <a:latin typeface="Abadi" panose="020B0604020104020204" pitchFamily="34" charset="0"/>
            </a:endParaRPr>
          </a:p>
          <a:p>
            <a:r>
              <a:rPr lang="en-US" b="0" i="0" u="none" strike="noStrike" baseline="0" dirty="0">
                <a:latin typeface="Abadi" panose="020B0604020104020204" pitchFamily="34" charset="0"/>
              </a:rPr>
              <a:t>• All launch sites are in very close proximity to the coast; while launching rockets towards the ocean it minimizes the risk of having any debris dropping or exploding near people. </a:t>
            </a:r>
            <a:endParaRPr lang="en-IN"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6182881"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latin typeface="Bahnschrift" panose="020B0502040204020203" pitchFamily="34" charset="0"/>
              </a:rPr>
              <a:t>Explanation: </a:t>
            </a:r>
          </a:p>
          <a:p>
            <a:pPr marL="0" indent="0">
              <a:lnSpc>
                <a:spcPct val="100000"/>
              </a:lnSpc>
              <a:spcBef>
                <a:spcPts val="1400"/>
              </a:spcBef>
              <a:buNone/>
            </a:pPr>
            <a:r>
              <a:rPr lang="en-US" sz="2200" dirty="0">
                <a:latin typeface="Bahnschrift" panose="020B0502040204020203" pitchFamily="34" charset="0"/>
              </a:rPr>
              <a:t>• From the color-labeled markers we should be able to easily identify which launch sites have relatively high success rates.  </a:t>
            </a:r>
          </a:p>
          <a:p>
            <a:pPr>
              <a:lnSpc>
                <a:spcPct val="100000"/>
              </a:lnSpc>
              <a:spcBef>
                <a:spcPts val="1400"/>
              </a:spcBef>
              <a:buFont typeface="Courier New" panose="02070309020205020404" pitchFamily="49" charset="0"/>
              <a:buChar char="o"/>
            </a:pPr>
            <a:r>
              <a:rPr lang="en-US" sz="2200" dirty="0">
                <a:latin typeface="Bahnschrift" panose="020B0502040204020203" pitchFamily="34" charset="0"/>
              </a:rPr>
              <a:t>Green Marker = Successful Launch </a:t>
            </a:r>
          </a:p>
          <a:p>
            <a:pPr>
              <a:lnSpc>
                <a:spcPct val="100000"/>
              </a:lnSpc>
              <a:spcBef>
                <a:spcPts val="1400"/>
              </a:spcBef>
              <a:buFont typeface="Courier New" panose="02070309020205020404" pitchFamily="49" charset="0"/>
              <a:buChar char="o"/>
            </a:pPr>
            <a:r>
              <a:rPr lang="en-US" sz="2200" dirty="0">
                <a:latin typeface="Bahnschrift" panose="020B0502040204020203" pitchFamily="34" charset="0"/>
              </a:rPr>
              <a:t>Red Marker = Failed Launch </a:t>
            </a:r>
          </a:p>
          <a:p>
            <a:pPr marL="0" indent="0">
              <a:lnSpc>
                <a:spcPct val="100000"/>
              </a:lnSpc>
              <a:spcBef>
                <a:spcPts val="1400"/>
              </a:spcBef>
              <a:buNone/>
            </a:pPr>
            <a:r>
              <a:rPr lang="en-US" sz="2200" dirty="0">
                <a:latin typeface="Bahnschrift" panose="020B0502040204020203" pitchFamily="34" charset="0"/>
              </a:rPr>
              <a:t>• Launch Site KSC LC-39A has a very high Success Rate. </a:t>
            </a:r>
            <a:endParaRPr lang="en-US" sz="2200" dirty="0">
              <a:solidFill>
                <a:schemeClr val="accent3">
                  <a:lumMod val="25000"/>
                </a:schemeClr>
              </a:solidFill>
              <a:latin typeface="Bahnschrift" panose="020B0502040204020203" pitchFamily="34" charset="0"/>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latin typeface="Abadi" panose="020B0604020104020204" pitchFamily="34" charset="0"/>
              </a:rPr>
              <a:t>Mark the Success/Failed Launches for Each Site on the Map</a:t>
            </a:r>
          </a:p>
        </p:txBody>
      </p:sp>
      <p:pic>
        <p:nvPicPr>
          <p:cNvPr id="22532" name="Picture 4">
            <a:extLst>
              <a:ext uri="{FF2B5EF4-FFF2-40B4-BE49-F238E27FC236}">
                <a16:creationId xmlns:a16="http://schemas.microsoft.com/office/drawing/2014/main" id="{7C02F413-14A5-3C85-FBD9-25BC87C86E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5236"/>
          <a:stretch>
            <a:fillRect/>
          </a:stretch>
        </p:blipFill>
        <p:spPr bwMode="auto">
          <a:xfrm>
            <a:off x="6952892" y="2346383"/>
            <a:ext cx="5029200" cy="3321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6109" y="1710748"/>
            <a:ext cx="6251892" cy="4314825"/>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000" dirty="0">
                <a:latin typeface="Abadi" panose="020B0604020104020204" pitchFamily="34" charset="0"/>
              </a:rPr>
              <a:t>Explanation: </a:t>
            </a:r>
          </a:p>
          <a:p>
            <a:pPr marL="0" indent="0">
              <a:lnSpc>
                <a:spcPct val="100000"/>
              </a:lnSpc>
              <a:spcBef>
                <a:spcPts val="1400"/>
              </a:spcBef>
              <a:buNone/>
            </a:pPr>
            <a:r>
              <a:rPr lang="en-US" sz="2000" dirty="0">
                <a:latin typeface="Abadi" panose="020B0604020104020204" pitchFamily="34" charset="0"/>
              </a:rPr>
              <a:t>• From the visual analysis of the launch site KSC LC-39A we can clearly see that it is: - relatively close to railway (15.23 km) </a:t>
            </a:r>
          </a:p>
          <a:p>
            <a:pPr>
              <a:lnSpc>
                <a:spcPct val="100000"/>
              </a:lnSpc>
              <a:spcBef>
                <a:spcPts val="1400"/>
              </a:spcBef>
              <a:buFontTx/>
              <a:buChar char="-"/>
            </a:pPr>
            <a:r>
              <a:rPr lang="en-US" sz="2000" dirty="0">
                <a:latin typeface="Abadi" panose="020B0604020104020204" pitchFamily="34" charset="0"/>
              </a:rPr>
              <a:t>relatively close to highway (20.28 km) </a:t>
            </a:r>
          </a:p>
          <a:p>
            <a:pPr marL="0" indent="0">
              <a:lnSpc>
                <a:spcPct val="100000"/>
              </a:lnSpc>
              <a:spcBef>
                <a:spcPts val="1400"/>
              </a:spcBef>
              <a:buNone/>
            </a:pPr>
            <a:r>
              <a:rPr lang="en-US" sz="2000" dirty="0">
                <a:latin typeface="Abadi" panose="020B0604020104020204" pitchFamily="34" charset="0"/>
              </a:rPr>
              <a:t>- relatively close to coastline (14.99 km) </a:t>
            </a:r>
          </a:p>
          <a:p>
            <a:pPr marL="0" indent="0">
              <a:lnSpc>
                <a:spcPct val="100000"/>
              </a:lnSpc>
              <a:spcBef>
                <a:spcPts val="1400"/>
              </a:spcBef>
              <a:buNone/>
            </a:pPr>
            <a:r>
              <a:rPr lang="en-US" sz="2000" dirty="0">
                <a:latin typeface="Abadi" panose="020B0604020104020204" pitchFamily="34" charset="0"/>
              </a:rPr>
              <a:t>• Also, the launch site KSC LC-39A is relatively close to its closest city Titusville (16.32 km). </a:t>
            </a:r>
          </a:p>
          <a:p>
            <a:pPr marL="0" indent="0">
              <a:lnSpc>
                <a:spcPct val="100000"/>
              </a:lnSpc>
              <a:spcBef>
                <a:spcPts val="1400"/>
              </a:spcBef>
              <a:buNone/>
            </a:pPr>
            <a:r>
              <a:rPr lang="en-US" sz="2000" dirty="0">
                <a:latin typeface="Abadi" panose="020B0604020104020204" pitchFamily="34" charset="0"/>
              </a:rPr>
              <a:t>• Failed rocket with its high speed can cover distances like 15-20 km in few seconds. It could be potentially dangerous to populated areas. </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latin typeface="Abadi" panose="020B0604020104020204" pitchFamily="34" charset="0"/>
              </a:rPr>
              <a:t>Distance from the Launch Site KSC LC-39A to its Proximities </a:t>
            </a:r>
            <a:endParaRPr lang="en-US" dirty="0">
              <a:solidFill>
                <a:srgbClr val="0B49CB"/>
              </a:solidFill>
              <a:latin typeface="Abadi" panose="020B0604020104020204" pitchFamily="34" charset="0"/>
            </a:endParaRPr>
          </a:p>
        </p:txBody>
      </p:sp>
      <p:pic>
        <p:nvPicPr>
          <p:cNvPr id="23554" name="Picture 2">
            <a:extLst>
              <a:ext uri="{FF2B5EF4-FFF2-40B4-BE49-F238E27FC236}">
                <a16:creationId xmlns:a16="http://schemas.microsoft.com/office/drawing/2014/main" id="{DAF17119-EC93-58DC-E8E6-2EB5BDF33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4481" y="2925838"/>
            <a:ext cx="5058943" cy="2353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35290" y="4757835"/>
            <a:ext cx="11046801"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latin typeface="Abadi" panose="020B0604020104020204" pitchFamily="34" charset="0"/>
              </a:rPr>
              <a:t>Explanation: </a:t>
            </a:r>
          </a:p>
          <a:p>
            <a:pPr marL="0" indent="0">
              <a:lnSpc>
                <a:spcPct val="100000"/>
              </a:lnSpc>
              <a:spcBef>
                <a:spcPts val="1400"/>
              </a:spcBef>
              <a:buNone/>
            </a:pPr>
            <a:r>
              <a:rPr lang="en-US" sz="2000" dirty="0">
                <a:latin typeface="Abadi" panose="020B0604020104020204" pitchFamily="34" charset="0"/>
              </a:rPr>
              <a:t>• The chart clearly shows that from all the sites, KSC LC-39A has the most successful launches. </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latin typeface="Abadi" panose="020B0604020104020204" pitchFamily="34" charset="0"/>
              </a:rPr>
              <a:t>Launch success count for all sites </a:t>
            </a:r>
            <a:endParaRPr lang="en-US" b="1" dirty="0">
              <a:solidFill>
                <a:srgbClr val="0B49CB"/>
              </a:solidFill>
              <a:latin typeface="Abadi" panose="020B0604020104020204" pitchFamily="34" charset="0"/>
            </a:endParaRPr>
          </a:p>
        </p:txBody>
      </p:sp>
      <p:pic>
        <p:nvPicPr>
          <p:cNvPr id="4" name="Picture 3">
            <a:extLst>
              <a:ext uri="{FF2B5EF4-FFF2-40B4-BE49-F238E27FC236}">
                <a16:creationId xmlns:a16="http://schemas.microsoft.com/office/drawing/2014/main" id="{10EF6254-CA03-2CD3-A58B-6718B0773AF1}"/>
              </a:ext>
            </a:extLst>
          </p:cNvPr>
          <p:cNvPicPr>
            <a:picLocks noChangeAspect="1"/>
          </p:cNvPicPr>
          <p:nvPr/>
        </p:nvPicPr>
        <p:blipFill>
          <a:blip r:embed="rId3"/>
          <a:stretch>
            <a:fillRect/>
          </a:stretch>
        </p:blipFill>
        <p:spPr>
          <a:xfrm>
            <a:off x="1511121" y="1452266"/>
            <a:ext cx="9169758" cy="291829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9" y="1601350"/>
            <a:ext cx="10530113" cy="451479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b="1" dirty="0">
                <a:solidFill>
                  <a:schemeClr val="tx1"/>
                </a:solidFill>
                <a:latin typeface="Abadi" panose="020B0604020104020204" pitchFamily="34" charset="0"/>
              </a:rPr>
              <a:t>Project Background: </a:t>
            </a:r>
          </a:p>
          <a:p>
            <a:pPr marL="0" indent="0">
              <a:buNone/>
            </a:pPr>
            <a:r>
              <a:rPr lang="en-US" sz="2200" dirty="0">
                <a:solidFill>
                  <a:schemeClr val="tx1"/>
                </a:solidFill>
                <a:latin typeface="Abadi" panose="020B0604020104020204" pitchFamily="34" charset="0"/>
              </a:rPr>
              <a:t>This capstone research focuses on developing predictive models to determine the successful recovery of SpaceX Falcon 9 first stage boosters. By leveraging machine learning classification algorithms, we aim to forecast landing outcomes based on various mission parameters and characteristics.</a:t>
            </a:r>
          </a:p>
          <a:p>
            <a:r>
              <a:rPr lang="en-US" sz="2200" b="1" dirty="0">
                <a:solidFill>
                  <a:schemeClr val="tx1"/>
                </a:solidFill>
                <a:latin typeface="Abadi" panose="020B0604020104020204" pitchFamily="34" charset="0"/>
              </a:rPr>
              <a:t>Problems We Solve: </a:t>
            </a:r>
          </a:p>
          <a:p>
            <a:pPr marL="0" indent="0">
              <a:buNone/>
            </a:pPr>
            <a:r>
              <a:rPr lang="en-US" sz="2200" dirty="0">
                <a:solidFill>
                  <a:schemeClr val="tx1"/>
                </a:solidFill>
                <a:latin typeface="Abadi" panose="020B0604020104020204" pitchFamily="34" charset="0"/>
              </a:rPr>
              <a:t>	1. How do variables such as payload mass, launch site, and orbit affect landing 	success?</a:t>
            </a:r>
          </a:p>
          <a:p>
            <a:pPr marL="0" indent="0">
              <a:buNone/>
            </a:pPr>
            <a:r>
              <a:rPr lang="en-US" sz="2200" dirty="0">
                <a:solidFill>
                  <a:schemeClr val="tx1"/>
                </a:solidFill>
                <a:latin typeface="Abadi" panose="020B0604020104020204" pitchFamily="34" charset="0"/>
              </a:rPr>
              <a:t>	2. Does the success rate improve over time?</a:t>
            </a:r>
          </a:p>
          <a:p>
            <a:pPr marL="0" indent="0">
              <a:buNone/>
            </a:pPr>
            <a:r>
              <a:rPr lang="en-US" sz="2200" dirty="0">
                <a:solidFill>
                  <a:schemeClr val="tx1"/>
                </a:solidFill>
                <a:latin typeface="Abadi" panose="020B0604020104020204" pitchFamily="34" charset="0"/>
              </a:rPr>
              <a:t>	3. What is the optimal algorithm for this binary classification problem?</a:t>
            </a:r>
          </a:p>
          <a:p>
            <a:r>
              <a:rPr lang="en-US" sz="2200" b="1" dirty="0">
                <a:solidFill>
                  <a:schemeClr val="tx1"/>
                </a:solidFill>
                <a:latin typeface="Abadi" panose="020B0604020104020204" pitchFamily="34" charset="0"/>
              </a:rPr>
              <a:t>Strategic Value: </a:t>
            </a:r>
            <a:r>
              <a:rPr lang="en-US" sz="2200" dirty="0">
                <a:solidFill>
                  <a:schemeClr val="tx1"/>
                </a:solidFill>
                <a:latin typeface="Abadi" panose="020B0604020104020204" pitchFamily="34" charset="0"/>
              </a:rPr>
              <a:t>This research analyzes public data to predict SpaceX's reusability patterns, enabling cost estimation and competitive analysis in the commercial space industry.</a:t>
            </a:r>
          </a:p>
          <a:p>
            <a:pPr>
              <a:spcBef>
                <a:spcPts val="1400"/>
              </a:spcBef>
            </a:pPr>
            <a:endParaRPr lang="en-US" sz="22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3257" y="4948388"/>
            <a:ext cx="10551583"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latin typeface="Abadi" panose="020B0604020104020204" pitchFamily="34" charset="0"/>
              </a:rPr>
              <a:t>Explanation: </a:t>
            </a:r>
          </a:p>
          <a:p>
            <a:pPr marL="0" indent="0">
              <a:lnSpc>
                <a:spcPct val="100000"/>
              </a:lnSpc>
              <a:spcBef>
                <a:spcPts val="1400"/>
              </a:spcBef>
              <a:buNone/>
            </a:pPr>
            <a:r>
              <a:rPr lang="en-US" sz="2000" dirty="0">
                <a:latin typeface="Abadi" panose="020B0604020104020204" pitchFamily="34" charset="0"/>
              </a:rPr>
              <a:t>• KSC LC-39A has the highest launch success rate (76.9%) with 10 successful and only 3 failed landings. </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latin typeface="Abadi" panose="020B0604020104020204" pitchFamily="34" charset="0"/>
              </a:rPr>
              <a:t>Launch Site with Highest Launch Success Ratio </a:t>
            </a:r>
            <a:endParaRPr lang="en-US" b="1" dirty="0">
              <a:solidFill>
                <a:srgbClr val="0B49CB"/>
              </a:solidFill>
              <a:latin typeface="Abadi" panose="020B0604020104020204" pitchFamily="34" charset="0"/>
            </a:endParaRPr>
          </a:p>
        </p:txBody>
      </p:sp>
      <p:pic>
        <p:nvPicPr>
          <p:cNvPr id="4" name="Picture 3">
            <a:extLst>
              <a:ext uri="{FF2B5EF4-FFF2-40B4-BE49-F238E27FC236}">
                <a16:creationId xmlns:a16="http://schemas.microsoft.com/office/drawing/2014/main" id="{17E59E2B-D4A0-69B4-E0D3-1016A181EE23}"/>
              </a:ext>
            </a:extLst>
          </p:cNvPr>
          <p:cNvPicPr>
            <a:picLocks noChangeAspect="1"/>
          </p:cNvPicPr>
          <p:nvPr/>
        </p:nvPicPr>
        <p:blipFill>
          <a:blip r:embed="rId3"/>
          <a:stretch>
            <a:fillRect/>
          </a:stretch>
        </p:blipFill>
        <p:spPr>
          <a:xfrm>
            <a:off x="1381724" y="1650674"/>
            <a:ext cx="9169758" cy="291829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387921" cy="4351338"/>
          </a:xfrm>
          <a:prstGeom prst="rect">
            <a:avLst/>
          </a:prstGeom>
        </p:spPr>
        <p:txBody>
          <a:bodyPr lIns="91440" tIns="45720" rIns="91440" bIns="45720" anchor="t">
            <a:normAutofit/>
          </a:bodyPr>
          <a:lstStyle/>
          <a:p>
            <a:pPr marL="0" indent="0">
              <a:lnSpc>
                <a:spcPct val="100000"/>
              </a:lnSpc>
              <a:spcBef>
                <a:spcPts val="1400"/>
              </a:spcBef>
              <a:buNone/>
            </a:pPr>
            <a:r>
              <a:rPr lang="en-US" dirty="0">
                <a:latin typeface="Abadi" panose="020B0604020104020204" pitchFamily="34" charset="0"/>
              </a:rPr>
              <a:t>Explanation: </a:t>
            </a:r>
          </a:p>
          <a:p>
            <a:pPr marL="0" indent="0">
              <a:lnSpc>
                <a:spcPct val="100000"/>
              </a:lnSpc>
              <a:spcBef>
                <a:spcPts val="1400"/>
              </a:spcBef>
              <a:buNone/>
            </a:pPr>
            <a:r>
              <a:rPr lang="en-US" dirty="0">
                <a:latin typeface="Abadi" panose="020B0604020104020204" pitchFamily="34" charset="0"/>
              </a:rPr>
              <a:t>• The charts show that payloads between 2000 and 5500 kg have the highest success rate. </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latin typeface="Abadi" panose="020B0604020104020204" pitchFamily="34" charset="0"/>
              </a:rPr>
              <a:t>Payload Mass vs. Launch Outcome for All Sites </a:t>
            </a:r>
            <a:endParaRPr lang="en-US" dirty="0">
              <a:solidFill>
                <a:srgbClr val="0B49CB"/>
              </a:solidFill>
              <a:latin typeface="Abadi" panose="020B0604020104020204" pitchFamily="34" charset="0"/>
            </a:endParaRPr>
          </a:p>
        </p:txBody>
      </p:sp>
      <p:pic>
        <p:nvPicPr>
          <p:cNvPr id="4" name="Picture 3">
            <a:extLst>
              <a:ext uri="{FF2B5EF4-FFF2-40B4-BE49-F238E27FC236}">
                <a16:creationId xmlns:a16="http://schemas.microsoft.com/office/drawing/2014/main" id="{4FBE62FD-6B05-A9B8-B906-F802B6D57B71}"/>
              </a:ext>
            </a:extLst>
          </p:cNvPr>
          <p:cNvPicPr>
            <a:picLocks noChangeAspect="1"/>
          </p:cNvPicPr>
          <p:nvPr/>
        </p:nvPicPr>
        <p:blipFill>
          <a:blip r:embed="rId3"/>
          <a:stretch>
            <a:fillRect/>
          </a:stretch>
        </p:blipFill>
        <p:spPr>
          <a:xfrm>
            <a:off x="5011742" y="1315116"/>
            <a:ext cx="6323531" cy="2277580"/>
          </a:xfrm>
          <a:prstGeom prst="rect">
            <a:avLst/>
          </a:prstGeom>
        </p:spPr>
      </p:pic>
      <p:pic>
        <p:nvPicPr>
          <p:cNvPr id="7" name="Picture 6">
            <a:extLst>
              <a:ext uri="{FF2B5EF4-FFF2-40B4-BE49-F238E27FC236}">
                <a16:creationId xmlns:a16="http://schemas.microsoft.com/office/drawing/2014/main" id="{3EA2D4C1-B9DC-CCED-554A-3D8C34A8881A}"/>
              </a:ext>
            </a:extLst>
          </p:cNvPr>
          <p:cNvPicPr>
            <a:picLocks noChangeAspect="1"/>
          </p:cNvPicPr>
          <p:nvPr/>
        </p:nvPicPr>
        <p:blipFill>
          <a:blip r:embed="rId4"/>
          <a:stretch>
            <a:fillRect/>
          </a:stretch>
        </p:blipFill>
        <p:spPr>
          <a:xfrm>
            <a:off x="5011742" y="3747993"/>
            <a:ext cx="6323531" cy="227758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1822" y="1607662"/>
            <a:ext cx="5325989" cy="3811588"/>
          </a:xfrm>
          <a:prstGeom prst="rect">
            <a:avLst/>
          </a:prstGeom>
        </p:spPr>
        <p:txBody>
          <a:bodyPr vert="horz" lIns="91440" tIns="45720" rIns="91440" bIns="45720" rtlCol="0" anchor="t">
            <a:noAutofit/>
          </a:bodyPr>
          <a:lstStyle/>
          <a:p>
            <a:pPr marL="0" indent="0">
              <a:lnSpc>
                <a:spcPct val="100000"/>
              </a:lnSpc>
              <a:spcBef>
                <a:spcPts val="1400"/>
              </a:spcBef>
              <a:buNone/>
            </a:pPr>
            <a:r>
              <a:rPr lang="en-US" sz="2200" dirty="0">
                <a:latin typeface="Abadi" panose="020B0604020104020204" pitchFamily="34" charset="0"/>
              </a:rPr>
              <a:t>Explanation: </a:t>
            </a:r>
          </a:p>
          <a:p>
            <a:pPr>
              <a:lnSpc>
                <a:spcPct val="100000"/>
              </a:lnSpc>
              <a:spcBef>
                <a:spcPts val="1400"/>
              </a:spcBef>
            </a:pPr>
            <a:r>
              <a:rPr lang="en-US" sz="2200" dirty="0">
                <a:latin typeface="Abadi" panose="020B0604020104020204" pitchFamily="34" charset="0"/>
              </a:rPr>
              <a:t>Based on the scores of the Test Set, we can not confirm which method performs best. </a:t>
            </a:r>
          </a:p>
          <a:p>
            <a:pPr>
              <a:lnSpc>
                <a:spcPct val="100000"/>
              </a:lnSpc>
              <a:spcBef>
                <a:spcPts val="1400"/>
              </a:spcBef>
            </a:pPr>
            <a:r>
              <a:rPr lang="en-US" sz="2200" dirty="0">
                <a:latin typeface="Abadi" panose="020B0604020104020204" pitchFamily="34" charset="0"/>
              </a:rPr>
              <a:t>Same Test Set scores may be due to the small test sample size (18 samples). Therefore, we tested all methods based on the whole Dataset. </a:t>
            </a:r>
          </a:p>
          <a:p>
            <a:pPr>
              <a:lnSpc>
                <a:spcPct val="100000"/>
              </a:lnSpc>
              <a:spcBef>
                <a:spcPts val="1400"/>
              </a:spcBef>
            </a:pPr>
            <a:r>
              <a:rPr lang="en-US" sz="2200" dirty="0">
                <a:latin typeface="Abadi" panose="020B0604020104020204" pitchFamily="34" charset="0"/>
              </a:rPr>
              <a:t>The scores of the whole Dataset confirm that the best model is the Decision Tree Model. This model has not only higher scores, but also the highest accuracy.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FBB75DC-F238-9EB1-C23B-A623C2647270}"/>
              </a:ext>
            </a:extLst>
          </p:cNvPr>
          <p:cNvPicPr>
            <a:picLocks noChangeAspect="1"/>
          </p:cNvPicPr>
          <p:nvPr/>
        </p:nvPicPr>
        <p:blipFill>
          <a:blip r:embed="rId3"/>
          <a:stretch>
            <a:fillRect/>
          </a:stretch>
        </p:blipFill>
        <p:spPr>
          <a:xfrm>
            <a:off x="7140021" y="2143542"/>
            <a:ext cx="4145590" cy="1285458"/>
          </a:xfrm>
          <a:prstGeom prst="rect">
            <a:avLst/>
          </a:prstGeom>
        </p:spPr>
      </p:pic>
      <p:pic>
        <p:nvPicPr>
          <p:cNvPr id="7" name="Picture 6">
            <a:extLst>
              <a:ext uri="{FF2B5EF4-FFF2-40B4-BE49-F238E27FC236}">
                <a16:creationId xmlns:a16="http://schemas.microsoft.com/office/drawing/2014/main" id="{B273908D-7C54-2274-035C-5920E9DCC487}"/>
              </a:ext>
            </a:extLst>
          </p:cNvPr>
          <p:cNvPicPr>
            <a:picLocks noChangeAspect="1"/>
          </p:cNvPicPr>
          <p:nvPr/>
        </p:nvPicPr>
        <p:blipFill>
          <a:blip r:embed="rId4"/>
          <a:stretch>
            <a:fillRect/>
          </a:stretch>
        </p:blipFill>
        <p:spPr>
          <a:xfrm>
            <a:off x="7114780" y="4484843"/>
            <a:ext cx="4170831" cy="1304338"/>
          </a:xfrm>
          <a:prstGeom prst="rect">
            <a:avLst/>
          </a:prstGeom>
        </p:spPr>
      </p:pic>
      <p:sp>
        <p:nvSpPr>
          <p:cNvPr id="10" name="TextBox 9">
            <a:extLst>
              <a:ext uri="{FF2B5EF4-FFF2-40B4-BE49-F238E27FC236}">
                <a16:creationId xmlns:a16="http://schemas.microsoft.com/office/drawing/2014/main" id="{39748918-FCE1-D524-756D-0106FE3455F0}"/>
              </a:ext>
            </a:extLst>
          </p:cNvPr>
          <p:cNvSpPr txBox="1"/>
          <p:nvPr/>
        </p:nvSpPr>
        <p:spPr>
          <a:xfrm>
            <a:off x="6886036" y="3862014"/>
            <a:ext cx="6094562" cy="369332"/>
          </a:xfrm>
          <a:prstGeom prst="rect">
            <a:avLst/>
          </a:prstGeom>
          <a:noFill/>
        </p:spPr>
        <p:txBody>
          <a:bodyPr wrap="square">
            <a:spAutoFit/>
          </a:bodyPr>
          <a:lstStyle/>
          <a:p>
            <a:r>
              <a:rPr lang="en-US" sz="1800" b="0" i="0" u="none" strike="noStrike" baseline="0" dirty="0">
                <a:latin typeface="Abadi" panose="020B0604020104020204" pitchFamily="34" charset="0"/>
              </a:rPr>
              <a:t>Scores and Accuracy of the Entire Data Set </a:t>
            </a:r>
            <a:endParaRPr lang="en-IN" dirty="0">
              <a:latin typeface="Abadi" panose="020B0604020104020204" pitchFamily="34" charset="0"/>
            </a:endParaRPr>
          </a:p>
        </p:txBody>
      </p:sp>
      <p:sp>
        <p:nvSpPr>
          <p:cNvPr id="12" name="TextBox 11">
            <a:extLst>
              <a:ext uri="{FF2B5EF4-FFF2-40B4-BE49-F238E27FC236}">
                <a16:creationId xmlns:a16="http://schemas.microsoft.com/office/drawing/2014/main" id="{41C5B489-1213-C7D6-66E0-633B8C0636A8}"/>
              </a:ext>
            </a:extLst>
          </p:cNvPr>
          <p:cNvSpPr txBox="1"/>
          <p:nvPr/>
        </p:nvSpPr>
        <p:spPr>
          <a:xfrm>
            <a:off x="7153455" y="1500805"/>
            <a:ext cx="6491376" cy="369332"/>
          </a:xfrm>
          <a:prstGeom prst="rect">
            <a:avLst/>
          </a:prstGeom>
          <a:noFill/>
        </p:spPr>
        <p:txBody>
          <a:bodyPr wrap="square">
            <a:spAutoFit/>
          </a:bodyPr>
          <a:lstStyle/>
          <a:p>
            <a:r>
              <a:rPr lang="en-US" sz="1800" b="0" i="0" u="none" strike="noStrike" baseline="0" dirty="0">
                <a:latin typeface="Abadi" panose="020B0604020104020204" pitchFamily="34" charset="0"/>
              </a:rPr>
              <a:t>Scores and Accuracy of the Test Set </a:t>
            </a:r>
            <a:endParaRPr lang="en-IN" dirty="0">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3413" y="1643975"/>
            <a:ext cx="4580459" cy="3811588"/>
          </a:xfrm>
          <a:prstGeom prst="rect">
            <a:avLst/>
          </a:prstGeom>
        </p:spPr>
        <p:txBody>
          <a:bodyPr>
            <a:normAutofit/>
          </a:bodyPr>
          <a:lstStyle/>
          <a:p>
            <a:pPr marL="0" indent="0">
              <a:lnSpc>
                <a:spcPct val="100000"/>
              </a:lnSpc>
              <a:spcBef>
                <a:spcPts val="1400"/>
              </a:spcBef>
              <a:buNone/>
            </a:pPr>
            <a:r>
              <a:rPr lang="en-US" sz="2200" dirty="0">
                <a:latin typeface="Abadi" panose="020B0604020104020204" pitchFamily="34" charset="0"/>
              </a:rPr>
              <a:t>Explanation: </a:t>
            </a:r>
          </a:p>
          <a:p>
            <a:pPr>
              <a:lnSpc>
                <a:spcPct val="100000"/>
              </a:lnSpc>
              <a:spcBef>
                <a:spcPts val="1400"/>
              </a:spcBef>
            </a:pPr>
            <a:r>
              <a:rPr lang="en-US" sz="2200" dirty="0">
                <a:latin typeface="Abadi" panose="020B0604020104020204" pitchFamily="34" charset="0"/>
              </a:rPr>
              <a:t>Examining the confusion matrix, we see that logistic regression can distinguish between the different classes. We see that the major problem is false positives.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4D5984E0-53ED-305A-D618-AB17A74798EF}"/>
              </a:ext>
            </a:extLst>
          </p:cNvPr>
          <p:cNvPicPr>
            <a:picLocks noChangeAspect="1"/>
          </p:cNvPicPr>
          <p:nvPr/>
        </p:nvPicPr>
        <p:blipFill>
          <a:blip r:embed="rId3"/>
          <a:stretch>
            <a:fillRect/>
          </a:stretch>
        </p:blipFill>
        <p:spPr>
          <a:xfrm>
            <a:off x="6227578" y="1613243"/>
            <a:ext cx="5386549" cy="4149202"/>
          </a:xfrm>
          <a:prstGeom prst="rect">
            <a:avLst/>
          </a:prstGeom>
        </p:spPr>
      </p:pic>
      <p:pic>
        <p:nvPicPr>
          <p:cNvPr id="10" name="Picture 9">
            <a:extLst>
              <a:ext uri="{FF2B5EF4-FFF2-40B4-BE49-F238E27FC236}">
                <a16:creationId xmlns:a16="http://schemas.microsoft.com/office/drawing/2014/main" id="{8FA54CE1-0A3B-16FC-55E8-A9ED1F1F4267}"/>
              </a:ext>
            </a:extLst>
          </p:cNvPr>
          <p:cNvPicPr>
            <a:picLocks noChangeAspect="1"/>
          </p:cNvPicPr>
          <p:nvPr/>
        </p:nvPicPr>
        <p:blipFill>
          <a:blip r:embed="rId4"/>
          <a:stretch>
            <a:fillRect/>
          </a:stretch>
        </p:blipFill>
        <p:spPr>
          <a:xfrm>
            <a:off x="2053087" y="4222398"/>
            <a:ext cx="2423527" cy="209695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74235"/>
            <a:ext cx="10340812" cy="4351338"/>
          </a:xfrm>
          <a:prstGeom prst="rect">
            <a:avLst/>
          </a:prstGeom>
        </p:spPr>
        <p:txBody>
          <a:bodyPr>
            <a:noAutofit/>
          </a:bodyPr>
          <a:lstStyle/>
          <a:p>
            <a:pPr>
              <a:lnSpc>
                <a:spcPct val="100000"/>
              </a:lnSpc>
              <a:spcBef>
                <a:spcPts val="1400"/>
              </a:spcBef>
            </a:pPr>
            <a:r>
              <a:rPr lang="en-US" sz="2500" dirty="0">
                <a:latin typeface="Abadi" panose="020B0604020104020204" pitchFamily="34" charset="0"/>
              </a:rPr>
              <a:t>Decision Tree Model is the best algorithm for this dataset. </a:t>
            </a:r>
          </a:p>
          <a:p>
            <a:pPr>
              <a:lnSpc>
                <a:spcPct val="100000"/>
              </a:lnSpc>
              <a:spcBef>
                <a:spcPts val="1400"/>
              </a:spcBef>
            </a:pPr>
            <a:r>
              <a:rPr lang="en-US" sz="2500" dirty="0">
                <a:latin typeface="Abadi" panose="020B0604020104020204" pitchFamily="34" charset="0"/>
              </a:rPr>
              <a:t>Launches with a low payload mass show better results than launches with a larger payload mass. </a:t>
            </a:r>
          </a:p>
          <a:p>
            <a:pPr>
              <a:lnSpc>
                <a:spcPct val="100000"/>
              </a:lnSpc>
              <a:spcBef>
                <a:spcPts val="1400"/>
              </a:spcBef>
            </a:pPr>
            <a:r>
              <a:rPr lang="en-US" sz="2500" dirty="0">
                <a:latin typeface="Abadi" panose="020B0604020104020204" pitchFamily="34" charset="0"/>
              </a:rPr>
              <a:t>Most of launch sites are in proximity to the Equator line and all the sites are in very close proximity to the coast. </a:t>
            </a:r>
          </a:p>
          <a:p>
            <a:pPr>
              <a:lnSpc>
                <a:spcPct val="100000"/>
              </a:lnSpc>
              <a:spcBef>
                <a:spcPts val="1400"/>
              </a:spcBef>
            </a:pPr>
            <a:r>
              <a:rPr lang="en-US" sz="2500" dirty="0">
                <a:latin typeface="Abadi" panose="020B0604020104020204" pitchFamily="34" charset="0"/>
              </a:rPr>
              <a:t>The success rate of launches increases over the years. </a:t>
            </a:r>
          </a:p>
          <a:p>
            <a:pPr>
              <a:lnSpc>
                <a:spcPct val="100000"/>
              </a:lnSpc>
              <a:spcBef>
                <a:spcPts val="1400"/>
              </a:spcBef>
            </a:pPr>
            <a:r>
              <a:rPr lang="en-US" sz="2500" dirty="0">
                <a:latin typeface="Abadi" panose="020B0604020104020204" pitchFamily="34" charset="0"/>
              </a:rPr>
              <a:t>KSC LC-39A has the highest success rate of the launches from all the sites. </a:t>
            </a:r>
          </a:p>
          <a:p>
            <a:pPr>
              <a:lnSpc>
                <a:spcPct val="100000"/>
              </a:lnSpc>
              <a:spcBef>
                <a:spcPts val="1400"/>
              </a:spcBef>
            </a:pPr>
            <a:r>
              <a:rPr lang="en-US" sz="2500" dirty="0">
                <a:latin typeface="Abadi" panose="020B0604020104020204" pitchFamily="34" charset="0"/>
              </a:rPr>
              <a:t>Orbits ES-L1, GEO, HEO and SSO have 100% success rate. </a:t>
            </a:r>
            <a:endParaRPr lang="en-US" sz="25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IN" dirty="0"/>
              <a:t>Special Thanks to: </a:t>
            </a:r>
          </a:p>
          <a:p>
            <a:pPr>
              <a:lnSpc>
                <a:spcPct val="100000"/>
              </a:lnSpc>
              <a:spcBef>
                <a:spcPts val="1400"/>
              </a:spcBef>
            </a:pPr>
            <a:r>
              <a:rPr lang="en-IN" dirty="0"/>
              <a:t>Instructors </a:t>
            </a:r>
          </a:p>
          <a:p>
            <a:pPr>
              <a:lnSpc>
                <a:spcPct val="100000"/>
              </a:lnSpc>
              <a:spcBef>
                <a:spcPts val="1400"/>
              </a:spcBef>
            </a:pPr>
            <a:r>
              <a:rPr lang="en-IN" dirty="0"/>
              <a:t>Coursera </a:t>
            </a:r>
          </a:p>
          <a:p>
            <a:pPr>
              <a:lnSpc>
                <a:spcPct val="100000"/>
              </a:lnSpc>
              <a:spcBef>
                <a:spcPts val="1400"/>
              </a:spcBef>
            </a:pPr>
            <a:r>
              <a:rPr lang="en-IN" dirty="0"/>
              <a:t>IBM </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193768"/>
            <a:ext cx="10723944" cy="485212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900" dirty="0">
                <a:solidFill>
                  <a:srgbClr val="0B49CB"/>
                </a:solidFill>
                <a:latin typeface="Abadi" panose="020B0604020104020204" pitchFamily="34" charset="0"/>
              </a:rPr>
              <a:t>Executive Summary</a:t>
            </a:r>
          </a:p>
          <a:p>
            <a:pPr>
              <a:lnSpc>
                <a:spcPct val="120000"/>
              </a:lnSpc>
              <a:spcBef>
                <a:spcPts val="1400"/>
              </a:spcBef>
            </a:pPr>
            <a:r>
              <a:rPr lang="en-US" sz="1900" dirty="0">
                <a:solidFill>
                  <a:schemeClr val="accent3">
                    <a:lumMod val="25000"/>
                  </a:schemeClr>
                </a:solidFill>
                <a:latin typeface="Abadi" panose="020B0604020104020204" pitchFamily="34" charset="0"/>
              </a:rPr>
              <a:t>Data collection methodology:</a:t>
            </a:r>
          </a:p>
          <a:p>
            <a:pPr lvl="1">
              <a:lnSpc>
                <a:spcPct val="50000"/>
              </a:lnSpc>
              <a:spcBef>
                <a:spcPts val="1400"/>
              </a:spcBef>
            </a:pPr>
            <a:r>
              <a:rPr lang="en-US" sz="1900" dirty="0">
                <a:solidFill>
                  <a:schemeClr val="tx1">
                    <a:lumMod val="50000"/>
                    <a:lumOff val="50000"/>
                  </a:schemeClr>
                </a:solidFill>
                <a:latin typeface="Abadi" panose="020B0604020104020204" pitchFamily="34" charset="0"/>
              </a:rPr>
              <a:t>Using SpaceX Rest API </a:t>
            </a:r>
          </a:p>
          <a:p>
            <a:pPr lvl="1">
              <a:lnSpc>
                <a:spcPct val="50000"/>
              </a:lnSpc>
              <a:spcBef>
                <a:spcPts val="1400"/>
              </a:spcBef>
            </a:pPr>
            <a:r>
              <a:rPr lang="en-US" sz="1900" dirty="0">
                <a:solidFill>
                  <a:schemeClr val="tx1">
                    <a:lumMod val="50000"/>
                    <a:lumOff val="50000"/>
                  </a:schemeClr>
                </a:solidFill>
                <a:latin typeface="Abadi" panose="020B0604020104020204" pitchFamily="34" charset="0"/>
              </a:rPr>
              <a:t>Using Web Scrapping from Wikipedia </a:t>
            </a:r>
          </a:p>
          <a:p>
            <a:pPr>
              <a:lnSpc>
                <a:spcPct val="120000"/>
              </a:lnSpc>
              <a:spcBef>
                <a:spcPts val="1400"/>
              </a:spcBef>
            </a:pPr>
            <a:r>
              <a:rPr lang="en-US" sz="1900" dirty="0">
                <a:solidFill>
                  <a:schemeClr val="accent3">
                    <a:lumMod val="25000"/>
                  </a:schemeClr>
                </a:solidFill>
                <a:latin typeface="Abadi" panose="020B0604020104020204" pitchFamily="34" charset="0"/>
              </a:rPr>
              <a:t>Perform data wrangling</a:t>
            </a:r>
          </a:p>
          <a:p>
            <a:pPr lvl="1">
              <a:lnSpc>
                <a:spcPct val="50000"/>
              </a:lnSpc>
              <a:spcBef>
                <a:spcPts val="1400"/>
              </a:spcBef>
            </a:pPr>
            <a:r>
              <a:rPr lang="en-US" sz="1900" dirty="0">
                <a:solidFill>
                  <a:schemeClr val="tx1">
                    <a:lumMod val="50000"/>
                    <a:lumOff val="50000"/>
                  </a:schemeClr>
                </a:solidFill>
                <a:latin typeface="Abadi" panose="020B0604020104020204" pitchFamily="34" charset="0"/>
              </a:rPr>
              <a:t>Filtering the data </a:t>
            </a:r>
          </a:p>
          <a:p>
            <a:pPr lvl="1">
              <a:lnSpc>
                <a:spcPct val="50000"/>
              </a:lnSpc>
              <a:spcBef>
                <a:spcPts val="1400"/>
              </a:spcBef>
            </a:pPr>
            <a:r>
              <a:rPr lang="en-US" sz="1900" dirty="0">
                <a:solidFill>
                  <a:schemeClr val="tx1">
                    <a:lumMod val="50000"/>
                    <a:lumOff val="50000"/>
                  </a:schemeClr>
                </a:solidFill>
                <a:latin typeface="Abadi" panose="020B0604020104020204" pitchFamily="34" charset="0"/>
              </a:rPr>
              <a:t>Dealing with missing values </a:t>
            </a:r>
          </a:p>
          <a:p>
            <a:pPr lvl="1">
              <a:lnSpc>
                <a:spcPct val="50000"/>
              </a:lnSpc>
              <a:spcBef>
                <a:spcPts val="1400"/>
              </a:spcBef>
            </a:pPr>
            <a:r>
              <a:rPr lang="en-US" sz="1900" dirty="0">
                <a:solidFill>
                  <a:schemeClr val="tx1">
                    <a:lumMod val="50000"/>
                    <a:lumOff val="50000"/>
                  </a:schemeClr>
                </a:solidFill>
                <a:latin typeface="Abadi" panose="020B0604020104020204" pitchFamily="34" charset="0"/>
              </a:rPr>
              <a:t>Using One Hot Encoding to prepare the data to a binary classification </a:t>
            </a:r>
          </a:p>
          <a:p>
            <a:pPr>
              <a:lnSpc>
                <a:spcPct val="120000"/>
              </a:lnSpc>
              <a:spcBef>
                <a:spcPts val="1400"/>
              </a:spcBef>
            </a:pPr>
            <a:r>
              <a:rPr lang="en-US" sz="1900" dirty="0">
                <a:solidFill>
                  <a:schemeClr val="accent3">
                    <a:lumMod val="25000"/>
                  </a:schemeClr>
                </a:solidFill>
                <a:latin typeface="Abadi" panose="020B0604020104020204" pitchFamily="34" charset="0"/>
              </a:rPr>
              <a:t>Perform exploratory data analysis (EDA) using visualization and SQL</a:t>
            </a:r>
          </a:p>
          <a:p>
            <a:pPr>
              <a:lnSpc>
                <a:spcPct val="120000"/>
              </a:lnSpc>
              <a:spcBef>
                <a:spcPts val="1400"/>
              </a:spcBef>
            </a:pPr>
            <a:r>
              <a:rPr lang="en-US" sz="1900" dirty="0">
                <a:solidFill>
                  <a:schemeClr val="accent3">
                    <a:lumMod val="25000"/>
                  </a:schemeClr>
                </a:solidFill>
                <a:latin typeface="Abadi" panose="020B0604020104020204" pitchFamily="34" charset="0"/>
              </a:rPr>
              <a:t>Perform interactive visual analytics using Folium and </a:t>
            </a:r>
            <a:r>
              <a:rPr lang="en-US" sz="1900" dirty="0" err="1">
                <a:solidFill>
                  <a:schemeClr val="accent3">
                    <a:lumMod val="25000"/>
                  </a:schemeClr>
                </a:solidFill>
                <a:latin typeface="Abadi" panose="020B0604020104020204" pitchFamily="34" charset="0"/>
              </a:rPr>
              <a:t>Plotly</a:t>
            </a:r>
            <a:r>
              <a:rPr lang="en-US" sz="1900" dirty="0">
                <a:solidFill>
                  <a:schemeClr val="accent3">
                    <a:lumMod val="25000"/>
                  </a:schemeClr>
                </a:solidFill>
                <a:latin typeface="Abadi" panose="020B0604020104020204" pitchFamily="34" charset="0"/>
              </a:rPr>
              <a:t> Dash</a:t>
            </a:r>
          </a:p>
          <a:p>
            <a:pPr>
              <a:lnSpc>
                <a:spcPct val="120000"/>
              </a:lnSpc>
              <a:spcBef>
                <a:spcPts val="1400"/>
              </a:spcBef>
            </a:pPr>
            <a:r>
              <a:rPr lang="en-US" sz="1900" dirty="0">
                <a:solidFill>
                  <a:schemeClr val="accent3">
                    <a:lumMod val="25000"/>
                  </a:schemeClr>
                </a:solidFill>
                <a:latin typeface="Abadi" panose="020B0604020104020204" pitchFamily="34" charset="0"/>
              </a:rPr>
              <a:t>Perform predictive analysis using classification models</a:t>
            </a:r>
          </a:p>
          <a:p>
            <a:pPr lvl="1">
              <a:lnSpc>
                <a:spcPct val="120000"/>
              </a:lnSpc>
              <a:spcBef>
                <a:spcPts val="1400"/>
              </a:spcBef>
            </a:pPr>
            <a:r>
              <a:rPr lang="en-US" sz="1900" dirty="0">
                <a:solidFill>
                  <a:schemeClr val="tx1">
                    <a:lumMod val="50000"/>
                    <a:lumOff val="50000"/>
                  </a:schemeClr>
                </a:solidFill>
                <a:latin typeface="Abadi" panose="020B0604020104020204" pitchFamily="34" charset="0"/>
              </a:rPr>
              <a:t>Building, tuning and evaluation of classification models to ensure the best results </a:t>
            </a:r>
          </a:p>
          <a:p>
            <a:pPr>
              <a:lnSpc>
                <a:spcPct val="100000"/>
              </a:lnSpc>
              <a:spcBef>
                <a:spcPts val="1400"/>
              </a:spcBef>
            </a:pPr>
            <a:endParaRPr lang="en-US" sz="1900" dirty="0">
              <a:solidFill>
                <a:schemeClr val="accent3">
                  <a:lumMod val="25000"/>
                </a:schemeClr>
              </a:solidFill>
              <a:latin typeface="Abadi" panose="020B0604020104020204" pitchFamily="34" charset="0"/>
            </a:endParaRPr>
          </a:p>
          <a:p>
            <a:pPr>
              <a:lnSpc>
                <a:spcPct val="100000"/>
              </a:lnSpc>
              <a:spcBef>
                <a:spcPts val="1400"/>
              </a:spcBef>
            </a:pPr>
            <a:endParaRPr lang="en-US" sz="1900" dirty="0">
              <a:solidFill>
                <a:schemeClr val="accent3">
                  <a:lumMod val="25000"/>
                </a:schemeClr>
              </a:solidFill>
              <a:latin typeface="Abadi" panose="020B0604020104020204" pitchFamily="34" charset="0"/>
            </a:endParaRPr>
          </a:p>
          <a:p>
            <a:pPr>
              <a:lnSpc>
                <a:spcPct val="100000"/>
              </a:lnSpc>
              <a:spcBef>
                <a:spcPts val="1400"/>
              </a:spcBef>
            </a:pPr>
            <a:endParaRPr lang="en-US" sz="1900" dirty="0">
              <a:solidFill>
                <a:schemeClr val="accent3">
                  <a:lumMod val="25000"/>
                </a:schemeClr>
              </a:solidFill>
              <a:latin typeface="Abadi" panose="020B0604020104020204" pitchFamily="34" charset="0"/>
            </a:endParaRPr>
          </a:p>
          <a:p>
            <a:pPr>
              <a:lnSpc>
                <a:spcPct val="100000"/>
              </a:lnSpc>
              <a:spcBef>
                <a:spcPts val="1400"/>
              </a:spcBef>
            </a:pPr>
            <a:endParaRPr lang="en-US" sz="1900" dirty="0">
              <a:solidFill>
                <a:schemeClr val="accent3">
                  <a:lumMod val="25000"/>
                </a:schemeClr>
              </a:solidFill>
              <a:latin typeface="Abadi" panose="020B0604020104020204" pitchFamily="34"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1465"/>
            <a:ext cx="10515600" cy="4351338"/>
          </a:xfrm>
          <a:prstGeom prst="rect">
            <a:avLst/>
          </a:prstGeom>
        </p:spPr>
        <p:txBody>
          <a:bodyPr/>
          <a:lstStyle/>
          <a:p>
            <a:pPr marL="0" indent="0">
              <a:buNone/>
            </a:pPr>
            <a:r>
              <a:rPr lang="en-IN" sz="2200" dirty="0">
                <a:latin typeface="Abadi" panose="020B0604020104020204" pitchFamily="34" charset="0"/>
              </a:rPr>
              <a:t>Our data acquisition strategy employed a dual-source approach combining SpaceX REST API calls and Wikipedia web scraping to ensure comprehensive launch information for thorough analysis.</a:t>
            </a:r>
          </a:p>
          <a:p>
            <a:pPr marL="0" indent="0">
              <a:buNone/>
            </a:pPr>
            <a:r>
              <a:rPr lang="en-IN" sz="2200" dirty="0">
                <a:latin typeface="Abadi" panose="020B0604020104020204" pitchFamily="34" charset="0"/>
              </a:rPr>
              <a:t>This hybrid collection method was essential to obtain complete datasets, as neither single source provided all required variables for detailed predictive </a:t>
            </a:r>
            <a:r>
              <a:rPr lang="en-IN" sz="2200" dirty="0" err="1">
                <a:latin typeface="Abadi" panose="020B0604020104020204" pitchFamily="34" charset="0"/>
              </a:rPr>
              <a:t>modeling</a:t>
            </a:r>
            <a:r>
              <a:rPr lang="en-IN" sz="2200" dirty="0">
                <a:latin typeface="Abadi" panose="020B0604020104020204" pitchFamily="34" charset="0"/>
              </a:rPr>
              <a:t>.</a:t>
            </a:r>
          </a:p>
          <a:p>
            <a:pPr marL="0" indent="0">
              <a:buNone/>
            </a:pPr>
            <a:r>
              <a:rPr lang="en-IN" sz="2200" b="1" dirty="0">
                <a:latin typeface="Abadi" panose="020B0604020104020204" pitchFamily="34" charset="0"/>
              </a:rPr>
              <a:t>Data Sources &amp; Variables: </a:t>
            </a:r>
          </a:p>
          <a:p>
            <a:pPr marL="0" indent="0">
              <a:buNone/>
            </a:pPr>
            <a:r>
              <a:rPr lang="en-IN" sz="2200" dirty="0">
                <a:latin typeface="Abadi" panose="020B0604020104020204" pitchFamily="34" charset="0"/>
              </a:rPr>
              <a:t>1. SpaceX REST API Data Fields:</a:t>
            </a:r>
          </a:p>
          <a:p>
            <a:r>
              <a:rPr lang="en-IN" sz="2000" dirty="0" err="1">
                <a:latin typeface="Abadi" panose="020B0604020104020204" pitchFamily="34" charset="0"/>
              </a:rPr>
              <a:t>FlightNumber</a:t>
            </a:r>
            <a:r>
              <a:rPr lang="en-IN" sz="2000" dirty="0">
                <a:latin typeface="Abadi" panose="020B0604020104020204" pitchFamily="34" charset="0"/>
              </a:rPr>
              <a:t>, Date, </a:t>
            </a:r>
            <a:r>
              <a:rPr lang="en-IN" sz="2000" dirty="0" err="1">
                <a:latin typeface="Abadi" panose="020B0604020104020204" pitchFamily="34" charset="0"/>
              </a:rPr>
              <a:t>BoosterVersion</a:t>
            </a:r>
            <a:r>
              <a:rPr lang="en-IN" sz="2000" dirty="0">
                <a:latin typeface="Abadi" panose="020B0604020104020204" pitchFamily="34" charset="0"/>
              </a:rPr>
              <a:t>, </a:t>
            </a:r>
            <a:r>
              <a:rPr lang="en-IN" sz="2000" dirty="0" err="1">
                <a:latin typeface="Abadi" panose="020B0604020104020204" pitchFamily="34" charset="0"/>
              </a:rPr>
              <a:t>PayloadMass</a:t>
            </a:r>
            <a:r>
              <a:rPr lang="en-IN" sz="2000" dirty="0">
                <a:latin typeface="Abadi" panose="020B0604020104020204" pitchFamily="34" charset="0"/>
              </a:rPr>
              <a:t>, Orbit, </a:t>
            </a:r>
            <a:r>
              <a:rPr lang="en-IN" sz="2000" dirty="0" err="1">
                <a:latin typeface="Abadi" panose="020B0604020104020204" pitchFamily="34" charset="0"/>
              </a:rPr>
              <a:t>LaunchSite</a:t>
            </a:r>
            <a:endParaRPr lang="en-IN" sz="2000" dirty="0">
              <a:latin typeface="Abadi" panose="020B0604020104020204" pitchFamily="34" charset="0"/>
            </a:endParaRPr>
          </a:p>
          <a:p>
            <a:r>
              <a:rPr lang="en-IN" sz="2000" dirty="0">
                <a:latin typeface="Abadi" panose="020B0604020104020204" pitchFamily="34" charset="0"/>
              </a:rPr>
              <a:t>Outcome, Flights, </a:t>
            </a:r>
            <a:r>
              <a:rPr lang="en-IN" sz="2000" dirty="0" err="1">
                <a:latin typeface="Abadi" panose="020B0604020104020204" pitchFamily="34" charset="0"/>
              </a:rPr>
              <a:t>GridFins</a:t>
            </a:r>
            <a:r>
              <a:rPr lang="en-IN" sz="2000" dirty="0">
                <a:latin typeface="Abadi" panose="020B0604020104020204" pitchFamily="34" charset="0"/>
              </a:rPr>
              <a:t>, Reused, Legs, </a:t>
            </a:r>
            <a:r>
              <a:rPr lang="en-IN" sz="2000" dirty="0" err="1">
                <a:latin typeface="Abadi" panose="020B0604020104020204" pitchFamily="34" charset="0"/>
              </a:rPr>
              <a:t>LandingPad</a:t>
            </a:r>
            <a:r>
              <a:rPr lang="en-IN" sz="2000" dirty="0">
                <a:latin typeface="Abadi" panose="020B0604020104020204" pitchFamily="34" charset="0"/>
              </a:rPr>
              <a:t>, Block</a:t>
            </a:r>
          </a:p>
          <a:p>
            <a:r>
              <a:rPr lang="en-IN" sz="2000" dirty="0" err="1">
                <a:latin typeface="Abadi" panose="020B0604020104020204" pitchFamily="34" charset="0"/>
              </a:rPr>
              <a:t>ReusedCount</a:t>
            </a:r>
            <a:r>
              <a:rPr lang="en-IN" sz="2000" dirty="0">
                <a:latin typeface="Abadi" panose="020B0604020104020204" pitchFamily="34" charset="0"/>
              </a:rPr>
              <a:t>, Serial, Longitude, Latitude</a:t>
            </a:r>
          </a:p>
          <a:p>
            <a:pPr marL="0" indent="0">
              <a:buNone/>
            </a:pPr>
            <a:r>
              <a:rPr lang="en-IN" sz="2200" dirty="0">
                <a:latin typeface="Abadi" panose="020B0604020104020204" pitchFamily="34" charset="0"/>
              </a:rPr>
              <a:t>2. Wikipedia Web Scraping Data Fields:</a:t>
            </a:r>
          </a:p>
          <a:p>
            <a:r>
              <a:rPr lang="en-IN" sz="2000" dirty="0">
                <a:latin typeface="Abadi" panose="020B0604020104020204" pitchFamily="34" charset="0"/>
              </a:rPr>
              <a:t>Flight No., Launch site, Payload, </a:t>
            </a:r>
            <a:r>
              <a:rPr lang="en-IN" sz="2000" dirty="0" err="1">
                <a:latin typeface="Abadi" panose="020B0604020104020204" pitchFamily="34" charset="0"/>
              </a:rPr>
              <a:t>PayloadMass</a:t>
            </a:r>
            <a:r>
              <a:rPr lang="en-IN" sz="2000" dirty="0">
                <a:latin typeface="Abadi" panose="020B0604020104020204" pitchFamily="34" charset="0"/>
              </a:rPr>
              <a:t>, Orbit, Customer</a:t>
            </a:r>
          </a:p>
          <a:p>
            <a:r>
              <a:rPr lang="en-IN" sz="2000" dirty="0">
                <a:latin typeface="Abadi" panose="020B0604020104020204" pitchFamily="34" charset="0"/>
              </a:rPr>
              <a:t>Launch outcome, Version Booster, Booster landing, Date, Time</a:t>
            </a:r>
          </a:p>
          <a:p>
            <a:pPr marL="0" indent="0">
              <a:buNone/>
            </a:pPr>
            <a:endParaRPr lang="en-US" sz="2200" dirty="0">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12261" y="5000625"/>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hlinkClick r:id="rId3"/>
              </a:rPr>
              <a:t> link</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026" name="Picture 2" descr="Flowchart showing data collection process from SpaceX REST API">
            <a:extLst>
              <a:ext uri="{FF2B5EF4-FFF2-40B4-BE49-F238E27FC236}">
                <a16:creationId xmlns:a16="http://schemas.microsoft.com/office/drawing/2014/main" id="{8BF1F6E7-1D99-120E-26A6-2E51F7B357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622" b="16771"/>
          <a:stretch>
            <a:fillRect/>
          </a:stretch>
        </p:blipFill>
        <p:spPr bwMode="auto">
          <a:xfrm>
            <a:off x="5680863" y="2182483"/>
            <a:ext cx="6352151" cy="27173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E3388E8E-A6BF-4585-AD00-4B3F2064986F}"/>
              </a:ext>
            </a:extLst>
          </p:cNvPr>
          <p:cNvSpPr>
            <a:spLocks noChangeArrowheads="1"/>
          </p:cNvSpPr>
          <p:nvPr/>
        </p:nvSpPr>
        <p:spPr bwMode="auto">
          <a:xfrm>
            <a:off x="432174" y="1840511"/>
            <a:ext cx="4933456"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Abadi" panose="020B0604020104020204" pitchFamily="34" charset="0"/>
              </a:rPr>
              <a:t>Key API Data Collection Phrases: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i="0" u="none" strike="noStrike" cap="none" normalizeH="0" baseline="0" dirty="0">
                <a:ln>
                  <a:noFill/>
                </a:ln>
                <a:solidFill>
                  <a:schemeClr val="tx1"/>
                </a:solidFill>
                <a:effectLst/>
                <a:latin typeface="Abadi" panose="020B0604020104020204" pitchFamily="34" charset="0"/>
              </a:rPr>
              <a:t>Endpoint Access: GET </a:t>
            </a:r>
            <a:r>
              <a:rPr kumimoji="0" lang="en-US" altLang="en-US" sz="2200" i="0" u="none" strike="noStrike" cap="none" normalizeH="0" baseline="0" dirty="0">
                <a:ln>
                  <a:noFill/>
                </a:ln>
                <a:solidFill>
                  <a:schemeClr val="tx1"/>
                </a:solidFill>
                <a:effectLst/>
                <a:latin typeface="Abadi" panose="020B0604020104020204" pitchFamily="34" charset="0"/>
                <a:hlinkClick r:id="rId5"/>
              </a:rPr>
              <a:t>https://api.spacexdata.com/v4/launches</a:t>
            </a:r>
            <a:endParaRPr kumimoji="0" lang="en-US" altLang="en-US" sz="220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i="0" u="none" strike="noStrike" cap="none" normalizeH="0" baseline="0" dirty="0">
                <a:ln>
                  <a:noFill/>
                </a:ln>
                <a:solidFill>
                  <a:schemeClr val="tx1"/>
                </a:solidFill>
                <a:effectLst/>
                <a:latin typeface="Abadi" panose="020B0604020104020204" pitchFamily="34" charset="0"/>
              </a:rPr>
              <a:t>Authentication: Public API - no authentication required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i="0" u="none" strike="noStrike" cap="none" normalizeH="0" baseline="0" dirty="0">
                <a:ln>
                  <a:noFill/>
                </a:ln>
                <a:solidFill>
                  <a:schemeClr val="tx1"/>
                </a:solidFill>
                <a:effectLst/>
                <a:latin typeface="Abadi" panose="020B0604020104020204" pitchFamily="34" charset="0"/>
              </a:rPr>
              <a:t>Response Format: JSON structured data objects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i="0" u="none" strike="noStrike" cap="none" normalizeH="0" baseline="0" dirty="0">
                <a:ln>
                  <a:noFill/>
                </a:ln>
                <a:solidFill>
                  <a:schemeClr val="tx1"/>
                </a:solidFill>
                <a:effectLst/>
                <a:latin typeface="Abadi" panose="020B0604020104020204" pitchFamily="34" charset="0"/>
              </a:rPr>
              <a:t>Data Extraction: Parse launch records for mission parameters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i="0" u="none" strike="noStrike" cap="none" normalizeH="0" baseline="0" dirty="0">
                <a:ln>
                  <a:noFill/>
                </a:ln>
                <a:solidFill>
                  <a:schemeClr val="tx1"/>
                </a:solidFill>
                <a:effectLst/>
                <a:latin typeface="Abadi" panose="020B0604020104020204" pitchFamily="34" charset="0"/>
              </a:rPr>
              <a:t>Field Mapping: Convert API response to analysis-ready variables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i="0" u="none" strike="noStrike" cap="none" normalizeH="0" baseline="0" dirty="0">
              <a:ln>
                <a:noFill/>
              </a:ln>
              <a:solidFill>
                <a:schemeClr val="tx1"/>
              </a:solidFill>
              <a:effectLst/>
              <a:latin typeface="Abadi" panose="020B0604020104020204" pitchFamily="34" charset="0"/>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106223" y="5874117"/>
            <a:ext cx="3932238" cy="1106187"/>
          </a:xfrm>
          <a:prstGeom prst="rect">
            <a:avLst/>
          </a:prstGeom>
        </p:spPr>
        <p:txBody>
          <a:bodyPr lIns="91440" tIns="45720" rIns="91440" bIns="45720" anchor="t">
            <a:noAutofit/>
          </a:body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hlinkClick r:id="rId3"/>
              </a:rPr>
              <a:t> link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a:extLst>
              <a:ext uri="{FF2B5EF4-FFF2-40B4-BE49-F238E27FC236}">
                <a16:creationId xmlns:a16="http://schemas.microsoft.com/office/drawing/2014/main" id="{30DB5C79-DFE6-5AEC-3E6A-FC93DA47B779}"/>
              </a:ext>
            </a:extLst>
          </p:cNvPr>
          <p:cNvPicPr>
            <a:picLocks noChangeAspect="1"/>
          </p:cNvPicPr>
          <p:nvPr/>
        </p:nvPicPr>
        <p:blipFill>
          <a:blip r:embed="rId4"/>
          <a:stretch>
            <a:fillRect/>
          </a:stretch>
        </p:blipFill>
        <p:spPr>
          <a:xfrm>
            <a:off x="1088365" y="1661913"/>
            <a:ext cx="10015270" cy="394184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273</TotalTime>
  <Words>4015</Words>
  <Application>Microsoft Office PowerPoint</Application>
  <PresentationFormat>Widescreen</PresentationFormat>
  <Paragraphs>398</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Bahnschrift</vt:lpstr>
      <vt:lpstr>Calibri</vt:lpstr>
      <vt:lpstr>Courier New</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22BAI10189</cp:lastModifiedBy>
  <cp:revision>214</cp:revision>
  <dcterms:created xsi:type="dcterms:W3CDTF">2021-04-29T18:58:34Z</dcterms:created>
  <dcterms:modified xsi:type="dcterms:W3CDTF">2025-07-24T19:08:51Z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